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83" r:id="rId1"/>
  </p:sldMasterIdLst>
  <p:sldIdLst>
    <p:sldId id="256" r:id="rId2"/>
    <p:sldId id="287" r:id="rId3"/>
    <p:sldId id="286" r:id="rId4"/>
    <p:sldId id="291" r:id="rId5"/>
    <p:sldId id="257" r:id="rId6"/>
    <p:sldId id="258" r:id="rId7"/>
    <p:sldId id="293" r:id="rId8"/>
    <p:sldId id="294" r:id="rId9"/>
    <p:sldId id="259" r:id="rId10"/>
    <p:sldId id="260" r:id="rId11"/>
    <p:sldId id="261" r:id="rId12"/>
    <p:sldId id="263" r:id="rId13"/>
    <p:sldId id="288" r:id="rId14"/>
    <p:sldId id="289" r:id="rId15"/>
    <p:sldId id="296" r:id="rId16"/>
    <p:sldId id="295" r:id="rId17"/>
    <p:sldId id="290" r:id="rId18"/>
    <p:sldId id="264" r:id="rId19"/>
    <p:sldId id="266" r:id="rId20"/>
    <p:sldId id="283" r:id="rId21"/>
    <p:sldId id="297" r:id="rId22"/>
    <p:sldId id="285" r:id="rId23"/>
    <p:sldId id="267" r:id="rId24"/>
    <p:sldId id="268" r:id="rId25"/>
    <p:sldId id="282" r:id="rId26"/>
    <p:sldId id="269" r:id="rId27"/>
    <p:sldId id="284" r:id="rId28"/>
    <p:sldId id="272" r:id="rId29"/>
    <p:sldId id="273" r:id="rId30"/>
    <p:sldId id="298" r:id="rId31"/>
    <p:sldId id="274"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9004" autoAdjust="0"/>
  </p:normalViewPr>
  <p:slideViewPr>
    <p:cSldViewPr snapToGrid="0" snapToObjects="1">
      <p:cViewPr>
        <p:scale>
          <a:sx n="100" d="100"/>
          <a:sy n="100" d="100"/>
        </p:scale>
        <p:origin x="-516" y="90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C00B928-F029-114B-A4D9-645B5037EB09}"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0B928-F029-114B-A4D9-645B5037EB09}"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364A5-1119-EA48-850C-D87ADDB490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0B928-F029-114B-A4D9-645B5037EB09}"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364A5-1119-EA48-850C-D87ADDB490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0B928-F029-114B-A4D9-645B5037EB09}"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6364A5-1119-EA48-850C-D87ADDB490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00B928-F029-114B-A4D9-645B5037EB09}" type="datetimeFigureOut">
              <a:rPr lang="en-US" smtClean="0"/>
              <a:pPr/>
              <a:t>6/17/2013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00B928-F029-114B-A4D9-645B5037EB09}" type="datetimeFigureOut">
              <a:rPr lang="en-US" smtClean="0"/>
              <a:pPr/>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364A5-1119-EA48-850C-D87ADDB490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00B928-F029-114B-A4D9-645B5037EB09}" type="datetimeFigureOut">
              <a:rPr lang="en-US" smtClean="0"/>
              <a:pPr/>
              <a:t>6/17/2013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6364A5-1119-EA48-850C-D87ADDB490E5}"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C00B928-F029-114B-A4D9-645B5037EB09}" type="datetimeFigureOut">
              <a:rPr lang="en-US" smtClean="0"/>
              <a:pPr/>
              <a:t>6/17/2013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6364A5-1119-EA48-850C-D87ADDB490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00B928-F029-114B-A4D9-645B5037EB09}" type="datetimeFigureOut">
              <a:rPr lang="en-US" smtClean="0"/>
              <a:pPr/>
              <a:t>6/17/2013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6364A5-1119-EA48-850C-D87ADDB490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00B928-F029-114B-A4D9-645B5037EB09}" type="datetimeFigureOut">
              <a:rPr lang="en-US" smtClean="0"/>
              <a:pPr/>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364A5-1119-EA48-850C-D87ADDB490E5}"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00B928-F029-114B-A4D9-645B5037EB09}" type="datetimeFigureOut">
              <a:rPr lang="en-US" smtClean="0"/>
              <a:pPr/>
              <a:t>6/17/2013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6364A5-1119-EA48-850C-D87ADDB490E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4C00B928-F029-114B-A4D9-645B5037EB09}" type="datetimeFigureOut">
              <a:rPr lang="en-US" smtClean="0"/>
              <a:pPr/>
              <a:t>6/17/2013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96364A5-1119-EA48-850C-D87ADDB490E5}"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link.springer.com/journal/10508/38/3/page/1" TargetMode="External"/><Relationship Id="rId2" Type="http://schemas.openxmlformats.org/officeDocument/2006/relationships/hyperlink" Target="http://link.springer.com/journal/10508"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fbi.gov/news/stories/2011/may/predators_051711" TargetMode="External"/><Relationship Id="rId2" Type="http://schemas.openxmlformats.org/officeDocument/2006/relationships/hyperlink" Target="http://crime.about.com/od/sex/p/pedophile.htm?rd=1" TargetMode="External"/><Relationship Id="rId1" Type="http://schemas.openxmlformats.org/officeDocument/2006/relationships/slideLayout" Target="../slideLayouts/slideLayout2.xml"/><Relationship Id="rId5" Type="http://schemas.openxmlformats.org/officeDocument/2006/relationships/hyperlink" Target="http://www.bjs.gov/index.cfm?ty=tp&amp;tid=317" TargetMode="External"/><Relationship Id="rId4" Type="http://schemas.openxmlformats.org/officeDocument/2006/relationships/hyperlink" Target="http://www.minddisorders.com/Ob-Ps/Pedophilia.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Profile of a Pedophile</a:t>
            </a:r>
            <a:endParaRPr lang="en-US" dirty="0"/>
          </a:p>
        </p:txBody>
      </p:sp>
      <p:sp>
        <p:nvSpPr>
          <p:cNvPr id="3" name="Subtitle 2"/>
          <p:cNvSpPr>
            <a:spLocks noGrp="1"/>
          </p:cNvSpPr>
          <p:nvPr>
            <p:ph type="subTitle" idx="1"/>
          </p:nvPr>
        </p:nvSpPr>
        <p:spPr>
          <a:xfrm>
            <a:off x="762000" y="4779020"/>
            <a:ext cx="6858000" cy="990600"/>
          </a:xfrm>
        </p:spPr>
        <p:txBody>
          <a:bodyPr/>
          <a:lstStyle/>
          <a:p>
            <a:r>
              <a:rPr lang="en-US" dirty="0" err="1" smtClean="0"/>
              <a:t>Deegan</a:t>
            </a:r>
            <a:r>
              <a:rPr lang="en-US" dirty="0" smtClean="0"/>
              <a:t> Malone, </a:t>
            </a:r>
            <a:r>
              <a:rPr lang="en-US" dirty="0" err="1" smtClean="0"/>
              <a:t>EdS</a:t>
            </a:r>
            <a:r>
              <a:rPr lang="en-US" dirty="0" smtClean="0"/>
              <a:t>, LPC-S, JSOCC</a:t>
            </a:r>
          </a:p>
        </p:txBody>
      </p:sp>
    </p:spTree>
    <p:extLst>
      <p:ext uri="{BB962C8B-B14F-4D97-AF65-F5344CB8AC3E}">
        <p14:creationId xmlns="" xmlns:p14="http://schemas.microsoft.com/office/powerpoint/2010/main" val="348799408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Characteristics</a:t>
            </a:r>
            <a:endParaRPr lang="en-US" dirty="0"/>
          </a:p>
        </p:txBody>
      </p:sp>
      <p:sp>
        <p:nvSpPr>
          <p:cNvPr id="3" name="Content Placeholder 2"/>
          <p:cNvSpPr>
            <a:spLocks noGrp="1"/>
          </p:cNvSpPr>
          <p:nvPr>
            <p:ph idx="1"/>
          </p:nvPr>
        </p:nvSpPr>
        <p:spPr/>
        <p:txBody>
          <a:bodyPr>
            <a:normAutofit/>
          </a:bodyPr>
          <a:lstStyle/>
          <a:p>
            <a:r>
              <a:rPr lang="en-US" dirty="0"/>
              <a:t>Has child-like hobbies, such as toy collecting, model cars or planes, and keeping exotic pets</a:t>
            </a:r>
            <a:r>
              <a:rPr lang="en-US" dirty="0" smtClean="0"/>
              <a:t>.</a:t>
            </a:r>
          </a:p>
          <a:p>
            <a:pPr marL="0" indent="0">
              <a:buNone/>
            </a:pPr>
            <a:endParaRPr lang="en-US" dirty="0" smtClean="0"/>
          </a:p>
          <a:p>
            <a:r>
              <a:rPr lang="en-US" dirty="0"/>
              <a:t>E</a:t>
            </a:r>
            <a:r>
              <a:rPr lang="en-US" dirty="0" smtClean="0"/>
              <a:t>nvironment </a:t>
            </a:r>
            <a:r>
              <a:rPr lang="en-US" dirty="0"/>
              <a:t>or </a:t>
            </a:r>
            <a:r>
              <a:rPr lang="en-US" dirty="0" smtClean="0"/>
              <a:t>special </a:t>
            </a:r>
            <a:r>
              <a:rPr lang="en-US" dirty="0"/>
              <a:t>room </a:t>
            </a:r>
            <a:r>
              <a:rPr lang="en-US" dirty="0" smtClean="0"/>
              <a:t>may display child-like décor appropriate to the age and sex of targeted children.</a:t>
            </a:r>
          </a:p>
          <a:p>
            <a:pPr marL="0" indent="0">
              <a:buNone/>
            </a:pPr>
            <a:endParaRPr lang="en-US" dirty="0" smtClean="0"/>
          </a:p>
          <a:p>
            <a:r>
              <a:rPr lang="en-US" dirty="0" smtClean="0"/>
              <a:t>May prefer children near puberty because they are curious about sex but lack experience.</a:t>
            </a:r>
            <a:endParaRPr lang="en-US" dirty="0"/>
          </a:p>
        </p:txBody>
      </p:sp>
    </p:spTree>
    <p:extLst>
      <p:ext uri="{BB962C8B-B14F-4D97-AF65-F5344CB8AC3E}">
        <p14:creationId xmlns="" xmlns:p14="http://schemas.microsoft.com/office/powerpoint/2010/main" val="1357740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fontScale="90000"/>
          </a:bodyPr>
          <a:lstStyle/>
          <a:p>
            <a:r>
              <a:rPr lang="en-US" b="1" dirty="0"/>
              <a:t>Pedophiles Work Around </a:t>
            </a:r>
            <a:r>
              <a:rPr lang="en-US" b="1" dirty="0" smtClean="0"/>
              <a:t>Children</a:t>
            </a:r>
            <a:endParaRPr lang="en-US" dirty="0"/>
          </a:p>
        </p:txBody>
      </p:sp>
      <p:sp>
        <p:nvSpPr>
          <p:cNvPr id="3" name="Content Placeholder 2"/>
          <p:cNvSpPr>
            <a:spLocks noGrp="1"/>
          </p:cNvSpPr>
          <p:nvPr>
            <p:ph idx="1"/>
          </p:nvPr>
        </p:nvSpPr>
        <p:spPr/>
        <p:txBody>
          <a:bodyPr>
            <a:normAutofit/>
          </a:bodyPr>
          <a:lstStyle/>
          <a:p>
            <a:r>
              <a:rPr lang="en-US" dirty="0"/>
              <a:t>O</a:t>
            </a:r>
            <a:r>
              <a:rPr lang="en-US" dirty="0" smtClean="0"/>
              <a:t>ften work in environments that put them in daily contact with children.  </a:t>
            </a:r>
          </a:p>
          <a:p>
            <a:pPr marL="0" indent="0">
              <a:buNone/>
            </a:pPr>
            <a:endParaRPr lang="en-US" dirty="0" smtClean="0"/>
          </a:p>
          <a:p>
            <a:r>
              <a:rPr lang="en-US" dirty="0" smtClean="0"/>
              <a:t>May volunteer to work in roles such as coaching, contact sport instruction, or tutoring where there is unsupervised access to children.   </a:t>
            </a:r>
            <a:endParaRPr lang="en-US" dirty="0"/>
          </a:p>
        </p:txBody>
      </p:sp>
    </p:spTree>
    <p:extLst>
      <p:ext uri="{BB962C8B-B14F-4D97-AF65-F5344CB8AC3E}">
        <p14:creationId xmlns="" xmlns:p14="http://schemas.microsoft.com/office/powerpoint/2010/main" val="11991066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Target </a:t>
            </a:r>
            <a:r>
              <a:rPr lang="en-US" b="1" dirty="0" smtClean="0"/>
              <a:t>Child</a:t>
            </a:r>
            <a:endParaRPr lang="en-US" dirty="0"/>
          </a:p>
        </p:txBody>
      </p:sp>
      <p:sp>
        <p:nvSpPr>
          <p:cNvPr id="3" name="Content Placeholder 2"/>
          <p:cNvSpPr>
            <a:spLocks noGrp="1"/>
          </p:cNvSpPr>
          <p:nvPr>
            <p:ph idx="1"/>
          </p:nvPr>
        </p:nvSpPr>
        <p:spPr>
          <a:xfrm>
            <a:off x="762000" y="685800"/>
            <a:ext cx="7543800" cy="4175222"/>
          </a:xfrm>
        </p:spPr>
        <p:txBody>
          <a:bodyPr>
            <a:normAutofit/>
          </a:bodyPr>
          <a:lstStyle/>
          <a:p>
            <a:r>
              <a:rPr lang="en-US" dirty="0"/>
              <a:t>O</a:t>
            </a:r>
            <a:r>
              <a:rPr lang="en-US" dirty="0" smtClean="0"/>
              <a:t>ften </a:t>
            </a:r>
            <a:r>
              <a:rPr lang="en-US" dirty="0"/>
              <a:t>seeks out </a:t>
            </a:r>
            <a:r>
              <a:rPr lang="en-US" dirty="0" smtClean="0"/>
              <a:t>“shy</a:t>
            </a:r>
            <a:r>
              <a:rPr lang="en-US" dirty="0"/>
              <a:t>, handicapped, and withdrawn children, or those who come from troubled homes or </a:t>
            </a:r>
            <a:r>
              <a:rPr lang="en-US" dirty="0" smtClean="0"/>
              <a:t>underprivileged </a:t>
            </a:r>
            <a:r>
              <a:rPr lang="en-US" dirty="0"/>
              <a:t>homes</a:t>
            </a:r>
            <a:r>
              <a:rPr lang="en-US" dirty="0" smtClean="0"/>
              <a:t>.” </a:t>
            </a:r>
          </a:p>
          <a:p>
            <a:pPr marL="0" indent="0">
              <a:buNone/>
            </a:pPr>
            <a:endParaRPr lang="en-US" dirty="0" smtClean="0"/>
          </a:p>
          <a:p>
            <a:r>
              <a:rPr lang="en-US" dirty="0" smtClean="0"/>
              <a:t>He then shows extra attention, gives gifts, promises trips to zoos, concerts, amusement parks, and other fun places.</a:t>
            </a:r>
          </a:p>
          <a:p>
            <a:pPr marL="0" indent="0">
              <a:buNone/>
            </a:pPr>
            <a:endParaRPr lang="en-US" dirty="0"/>
          </a:p>
          <a:p>
            <a:r>
              <a:rPr lang="en-US" dirty="0" smtClean="0"/>
              <a:t>Or, he may find them online and gain access through the Internet.</a:t>
            </a:r>
            <a:endParaRPr lang="en-US" dirty="0"/>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access</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According to </a:t>
            </a:r>
            <a:r>
              <a:rPr lang="en-US" dirty="0" err="1" smtClean="0"/>
              <a:t>FBI.gov</a:t>
            </a:r>
            <a:r>
              <a:rPr lang="en-US" dirty="0" smtClean="0"/>
              <a:t>, it is thought </a:t>
            </a:r>
            <a:r>
              <a:rPr lang="en-US" dirty="0"/>
              <a:t>that more than </a:t>
            </a:r>
            <a:r>
              <a:rPr lang="en-US" dirty="0" smtClean="0"/>
              <a:t>500,000 </a:t>
            </a:r>
            <a:r>
              <a:rPr lang="en-US" dirty="0"/>
              <a:t>pedophiles are </a:t>
            </a:r>
            <a:r>
              <a:rPr lang="en-US" dirty="0" smtClean="0"/>
              <a:t>on the Internet each </a:t>
            </a:r>
            <a:r>
              <a:rPr lang="en-US" dirty="0"/>
              <a:t>day</a:t>
            </a:r>
            <a:r>
              <a:rPr lang="en-US" dirty="0" smtClean="0"/>
              <a:t>.</a:t>
            </a:r>
          </a:p>
          <a:p>
            <a:pPr marL="0" indent="0">
              <a:buNone/>
            </a:pPr>
            <a:endParaRPr lang="en-US" dirty="0" smtClean="0"/>
          </a:p>
          <a:p>
            <a:r>
              <a:rPr lang="en-US" dirty="0" smtClean="0"/>
              <a:t>Innocent </a:t>
            </a:r>
            <a:r>
              <a:rPr lang="en-US" dirty="0"/>
              <a:t>Images National Initiative </a:t>
            </a:r>
            <a:r>
              <a:rPr lang="en-US" dirty="0" smtClean="0"/>
              <a:t>agents are tracking child </a:t>
            </a:r>
            <a:r>
              <a:rPr lang="en-US" dirty="0"/>
              <a:t>predators </a:t>
            </a:r>
            <a:r>
              <a:rPr lang="en-US" dirty="0" smtClean="0"/>
              <a:t>raising awareness about </a:t>
            </a:r>
            <a:r>
              <a:rPr lang="en-US" dirty="0"/>
              <a:t>the </a:t>
            </a:r>
            <a:r>
              <a:rPr lang="en-US" dirty="0" smtClean="0"/>
              <a:t>“dark side” </a:t>
            </a:r>
            <a:r>
              <a:rPr lang="en-US" dirty="0"/>
              <a:t>of the Internet</a:t>
            </a:r>
            <a:r>
              <a:rPr lang="en-US" dirty="0" smtClean="0"/>
              <a:t>— “particularly </a:t>
            </a:r>
            <a:r>
              <a:rPr lang="en-US" dirty="0"/>
              <a:t>when it comes to social networking sites and, increasingly, online gaming </a:t>
            </a:r>
            <a:r>
              <a:rPr lang="en-US" dirty="0" smtClean="0"/>
              <a:t>forums” that allow pedophiles to gain access through developing trust with children.</a:t>
            </a:r>
          </a:p>
          <a:p>
            <a:endParaRPr lang="en-US" dirty="0"/>
          </a:p>
        </p:txBody>
      </p:sp>
    </p:spTree>
    <p:extLst>
      <p:ext uri="{BB962C8B-B14F-4D97-AF65-F5344CB8AC3E}">
        <p14:creationId xmlns="" xmlns:p14="http://schemas.microsoft.com/office/powerpoint/2010/main" val="2518006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www.FBI.gov</a:t>
            </a:r>
            <a:endParaRPr lang="en-US" dirty="0"/>
          </a:p>
        </p:txBody>
      </p:sp>
      <p:sp>
        <p:nvSpPr>
          <p:cNvPr id="3" name="Content Placeholder 2"/>
          <p:cNvSpPr>
            <a:spLocks noGrp="1"/>
          </p:cNvSpPr>
          <p:nvPr>
            <p:ph idx="1"/>
          </p:nvPr>
        </p:nvSpPr>
        <p:spPr/>
        <p:txBody>
          <a:bodyPr>
            <a:normAutofit/>
          </a:bodyPr>
          <a:lstStyle/>
          <a:p>
            <a:r>
              <a:rPr lang="en-US" dirty="0" smtClean="0"/>
              <a:t>“There </a:t>
            </a:r>
            <a:r>
              <a:rPr lang="en-US" dirty="0"/>
              <a:t>are basically two types of pedophiles on the Internet—those who seek face-to-face meetings with children and those who are content to anonymously collect and trade child pornography images</a:t>
            </a:r>
            <a:r>
              <a:rPr lang="en-US" dirty="0" smtClean="0"/>
              <a:t>.”</a:t>
            </a:r>
          </a:p>
        </p:txBody>
      </p:sp>
    </p:spTree>
    <p:extLst>
      <p:ext uri="{BB962C8B-B14F-4D97-AF65-F5344CB8AC3E}">
        <p14:creationId xmlns="" xmlns:p14="http://schemas.microsoft.com/office/powerpoint/2010/main" val="38345303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www.FBI.gov</a:t>
            </a:r>
            <a:endParaRPr lang="en-US" dirty="0"/>
          </a:p>
        </p:txBody>
      </p:sp>
      <p:sp>
        <p:nvSpPr>
          <p:cNvPr id="3" name="Content Placeholder 2"/>
          <p:cNvSpPr>
            <a:spLocks noGrp="1"/>
          </p:cNvSpPr>
          <p:nvPr>
            <p:ph idx="1"/>
          </p:nvPr>
        </p:nvSpPr>
        <p:spPr/>
        <p:txBody>
          <a:bodyPr>
            <a:normAutofit/>
          </a:bodyPr>
          <a:lstStyle/>
          <a:p>
            <a:r>
              <a:rPr lang="en-US" dirty="0" smtClean="0"/>
              <a:t>“Those </a:t>
            </a:r>
            <a:r>
              <a:rPr lang="en-US" dirty="0"/>
              <a:t>seeking face-to-face meetings create bogus identities online, sometimes posing as teenagers. Then they troll the Internet for easy victims—youngsters with low self-esteem, problems with their parents, or a shortage of money. The pedophile might find a 14-year-old girl, for example, who has posted seemingly harmless information on her space for anyone to see. The pedophile sends a message saying he goes to high school in a nearby town and likes the same music or TV shows she likes</a:t>
            </a:r>
            <a:r>
              <a:rPr lang="en-US" dirty="0" smtClean="0"/>
              <a:t>.”</a:t>
            </a:r>
            <a:endParaRPr lang="en-US" dirty="0"/>
          </a:p>
        </p:txBody>
      </p:sp>
    </p:spTree>
    <p:extLst>
      <p:ext uri="{BB962C8B-B14F-4D97-AF65-F5344CB8AC3E}">
        <p14:creationId xmlns="" xmlns:p14="http://schemas.microsoft.com/office/powerpoint/2010/main" val="2980333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www.FBI.gov</a:t>
            </a:r>
            <a:endParaRPr lang="en-US" dirty="0"/>
          </a:p>
        </p:txBody>
      </p:sp>
      <p:sp>
        <p:nvSpPr>
          <p:cNvPr id="3" name="Content Placeholder 2"/>
          <p:cNvSpPr>
            <a:spLocks noGrp="1"/>
          </p:cNvSpPr>
          <p:nvPr>
            <p:ph idx="1"/>
          </p:nvPr>
        </p:nvSpPr>
        <p:spPr/>
        <p:txBody>
          <a:bodyPr>
            <a:normAutofit/>
          </a:bodyPr>
          <a:lstStyle/>
          <a:p>
            <a:r>
              <a:rPr lang="en-US" dirty="0" smtClean="0"/>
              <a:t>“Then </a:t>
            </a:r>
            <a:r>
              <a:rPr lang="en-US" dirty="0"/>
              <a:t>the pedophile cultivates a friendly online relationship that investigators call </a:t>
            </a:r>
            <a:r>
              <a:rPr lang="en-US" dirty="0" smtClean="0"/>
              <a:t>‘grooming.’ </a:t>
            </a:r>
            <a:r>
              <a:rPr lang="en-US" dirty="0"/>
              <a:t>It could continue for days or weeks before the pedophile begins bringing up sexual topics, asking for explicit pictures or for a personal meeting. By that time an emotional connection has been made—and pedophiles can be master manipulators. Even if an actual meeting never takes place, it is important to note that youngsters can be victimized by such sexually explicit online contact</a:t>
            </a:r>
            <a:r>
              <a:rPr lang="en-US" dirty="0" smtClean="0"/>
              <a:t>.”</a:t>
            </a:r>
            <a:endParaRPr lang="en-US" dirty="0"/>
          </a:p>
        </p:txBody>
      </p:sp>
    </p:spTree>
    <p:extLst>
      <p:ext uri="{BB962C8B-B14F-4D97-AF65-F5344CB8AC3E}">
        <p14:creationId xmlns="" xmlns:p14="http://schemas.microsoft.com/office/powerpoint/2010/main" val="35605666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www.FBI.gov</a:t>
            </a:r>
            <a:endParaRPr lang="en-US" dirty="0"/>
          </a:p>
        </p:txBody>
      </p:sp>
      <p:sp>
        <p:nvSpPr>
          <p:cNvPr id="3" name="Content Placeholder 2"/>
          <p:cNvSpPr>
            <a:spLocks noGrp="1"/>
          </p:cNvSpPr>
          <p:nvPr>
            <p:ph idx="1"/>
          </p:nvPr>
        </p:nvSpPr>
        <p:spPr>
          <a:xfrm>
            <a:off x="762000" y="699910"/>
            <a:ext cx="7543800" cy="4253089"/>
          </a:xfrm>
        </p:spPr>
        <p:txBody>
          <a:bodyPr>
            <a:normAutofit/>
          </a:bodyPr>
          <a:lstStyle/>
          <a:p>
            <a:r>
              <a:rPr lang="en-US" dirty="0" smtClean="0"/>
              <a:t>To gain popularity through amassing friends on social networking sites, about </a:t>
            </a:r>
            <a:r>
              <a:rPr lang="en-US" dirty="0"/>
              <a:t>70 percent of </a:t>
            </a:r>
            <a:r>
              <a:rPr lang="en-US" dirty="0" smtClean="0"/>
              <a:t>children accept </a:t>
            </a:r>
            <a:r>
              <a:rPr lang="en-US" dirty="0"/>
              <a:t>“friend” requests </a:t>
            </a:r>
            <a:r>
              <a:rPr lang="en-US" dirty="0" smtClean="0"/>
              <a:t>even if they do not know the requester.</a:t>
            </a:r>
          </a:p>
          <a:p>
            <a:pPr marL="0" indent="0">
              <a:buNone/>
            </a:pPr>
            <a:endParaRPr lang="en-US" dirty="0" smtClean="0"/>
          </a:p>
          <a:p>
            <a:r>
              <a:rPr lang="en-US" dirty="0" smtClean="0"/>
              <a:t>New </a:t>
            </a:r>
            <a:r>
              <a:rPr lang="en-US" dirty="0"/>
              <a:t>trend among pedophiles </a:t>
            </a:r>
            <a:r>
              <a:rPr lang="en-US" dirty="0" smtClean="0"/>
              <a:t>to </a:t>
            </a:r>
            <a:r>
              <a:rPr lang="en-US" dirty="0"/>
              <a:t>begin </a:t>
            </a:r>
            <a:r>
              <a:rPr lang="en-US" dirty="0" smtClean="0"/>
              <a:t>“grooming </a:t>
            </a:r>
            <a:r>
              <a:rPr lang="en-US" dirty="0"/>
              <a:t>youngsters through online gaming forums, some of which allow two-way voice and video communication. Parents who might be vigilant about monitoring their children’s Internet activity often have no idea that online video gaming platforms can pose a threat</a:t>
            </a:r>
            <a:r>
              <a:rPr lang="en-US" dirty="0" smtClean="0"/>
              <a:t>.”</a:t>
            </a:r>
            <a:endParaRPr lang="en-US" dirty="0"/>
          </a:p>
          <a:p>
            <a:endParaRPr lang="en-US" dirty="0"/>
          </a:p>
        </p:txBody>
      </p:sp>
    </p:spTree>
    <p:extLst>
      <p:ext uri="{BB962C8B-B14F-4D97-AF65-F5344CB8AC3E}">
        <p14:creationId xmlns="" xmlns:p14="http://schemas.microsoft.com/office/powerpoint/2010/main" val="34904378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fontScale="90000"/>
          </a:bodyPr>
          <a:lstStyle/>
          <a:p>
            <a:r>
              <a:rPr lang="en-US" b="1" dirty="0"/>
              <a:t>Manipulation of the </a:t>
            </a:r>
            <a:r>
              <a:rPr lang="en-US" b="1" dirty="0" smtClean="0"/>
              <a:t>Innocent</a:t>
            </a:r>
            <a:endParaRPr lang="en-US" dirty="0"/>
          </a:p>
        </p:txBody>
      </p:sp>
      <p:sp>
        <p:nvSpPr>
          <p:cNvPr id="3" name="Content Placeholder 2"/>
          <p:cNvSpPr>
            <a:spLocks noGrp="1"/>
          </p:cNvSpPr>
          <p:nvPr>
            <p:ph idx="1"/>
          </p:nvPr>
        </p:nvSpPr>
        <p:spPr/>
        <p:txBody>
          <a:bodyPr>
            <a:normAutofit/>
          </a:bodyPr>
          <a:lstStyle/>
          <a:p>
            <a:r>
              <a:rPr lang="en-US" dirty="0" smtClean="0"/>
              <a:t>Pedophiles use manipulation with a child by becoming a “friend,” referring to them in special terms to make them feel good, listening and understanding, and then enticing with adult activities, such as viewing pornography.</a:t>
            </a:r>
          </a:p>
          <a:p>
            <a:pPr marL="0" indent="0">
              <a:buNone/>
            </a:pPr>
            <a:r>
              <a:rPr lang="en-US" dirty="0" smtClean="0"/>
              <a:t>  </a:t>
            </a:r>
          </a:p>
          <a:p>
            <a:r>
              <a:rPr lang="en-US" dirty="0" smtClean="0"/>
              <a:t>Sometimes alcohol or drugs are used to keep the child from remembering events or resisting activities. </a:t>
            </a:r>
            <a:endParaRPr lang="en-US" dirty="0"/>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Single Parent</a:t>
            </a:r>
            <a:endParaRPr lang="en-US" dirty="0"/>
          </a:p>
        </p:txBody>
      </p:sp>
      <p:sp>
        <p:nvSpPr>
          <p:cNvPr id="3" name="Content Placeholder 2"/>
          <p:cNvSpPr>
            <a:spLocks noGrp="1"/>
          </p:cNvSpPr>
          <p:nvPr>
            <p:ph idx="1"/>
          </p:nvPr>
        </p:nvSpPr>
        <p:spPr/>
        <p:txBody>
          <a:bodyPr>
            <a:normAutofit/>
          </a:bodyPr>
          <a:lstStyle/>
          <a:p>
            <a:r>
              <a:rPr lang="en-US" dirty="0" smtClean="0"/>
              <a:t>Pedophiles may target a single parent in order to gain access to a child. </a:t>
            </a:r>
          </a:p>
          <a:p>
            <a:pPr marL="0" indent="0">
              <a:buNone/>
            </a:pPr>
            <a:r>
              <a:rPr lang="en-US" dirty="0" smtClean="0"/>
              <a:t> </a:t>
            </a:r>
          </a:p>
          <a:p>
            <a:r>
              <a:rPr lang="en-US" dirty="0" smtClean="0"/>
              <a:t>If the parent is working, the pedophile may have opportunities to be in private with the child to perpetrate the abuse. </a:t>
            </a:r>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02384"/>
            <a:ext cx="6781800" cy="969815"/>
          </a:xfrm>
        </p:spPr>
        <p:txBody>
          <a:bodyPr>
            <a:normAutofit fontScale="90000"/>
          </a:bodyPr>
          <a:lstStyle/>
          <a:p>
            <a:r>
              <a:rPr lang="en-US" dirty="0" err="1" smtClean="0"/>
              <a:t>Paraphelia</a:t>
            </a:r>
            <a:r>
              <a:rPr lang="en-US" dirty="0" smtClean="0"/>
              <a:t>:  Encyclopedia of Mental Disorders  </a:t>
            </a:r>
            <a:endParaRPr lang="en-US" dirty="0"/>
          </a:p>
        </p:txBody>
      </p:sp>
      <p:sp>
        <p:nvSpPr>
          <p:cNvPr id="3" name="Content Placeholder 2"/>
          <p:cNvSpPr>
            <a:spLocks noGrp="1"/>
          </p:cNvSpPr>
          <p:nvPr>
            <p:ph idx="1"/>
          </p:nvPr>
        </p:nvSpPr>
        <p:spPr/>
        <p:txBody>
          <a:bodyPr>
            <a:normAutofit/>
          </a:bodyPr>
          <a:lstStyle/>
          <a:p>
            <a:r>
              <a:rPr lang="en-US" dirty="0" err="1" smtClean="0"/>
              <a:t>Paraphelia</a:t>
            </a:r>
            <a:r>
              <a:rPr lang="en-US" dirty="0" smtClean="0"/>
              <a:t> is “recurrent </a:t>
            </a:r>
            <a:r>
              <a:rPr lang="en-US" dirty="0"/>
              <a:t>intense sexual urges and sexually arousing fantasies generally involving: nonhuman objects; the suffering or humiliation of oneself or one's partner (not merely simulated); or animals, children, or other </a:t>
            </a:r>
            <a:r>
              <a:rPr lang="en-US" dirty="0" err="1"/>
              <a:t>nonconsenting</a:t>
            </a:r>
            <a:r>
              <a:rPr lang="en-US" dirty="0"/>
              <a:t> persons</a:t>
            </a:r>
            <a:r>
              <a:rPr lang="en-US" dirty="0" smtClean="0"/>
              <a:t>.” </a:t>
            </a:r>
          </a:p>
          <a:p>
            <a:pPr marL="0" indent="0">
              <a:buNone/>
            </a:pPr>
            <a:endParaRPr lang="en-US" dirty="0" smtClean="0"/>
          </a:p>
          <a:p>
            <a:r>
              <a:rPr lang="en-US" dirty="0"/>
              <a:t>Pedophilia is </a:t>
            </a:r>
            <a:r>
              <a:rPr lang="en-US" dirty="0" smtClean="0"/>
              <a:t>one of the </a:t>
            </a:r>
            <a:r>
              <a:rPr lang="en-US" dirty="0" err="1" smtClean="0"/>
              <a:t>paraphilias</a:t>
            </a:r>
            <a:r>
              <a:rPr lang="en-US" dirty="0" smtClean="0"/>
              <a:t>.  It involves </a:t>
            </a:r>
            <a:r>
              <a:rPr lang="en-US" dirty="0"/>
              <a:t>an </a:t>
            </a:r>
            <a:r>
              <a:rPr lang="en-US" dirty="0" smtClean="0"/>
              <a:t>interest </a:t>
            </a:r>
            <a:r>
              <a:rPr lang="en-US" dirty="0"/>
              <a:t>in </a:t>
            </a:r>
            <a:r>
              <a:rPr lang="en-US" dirty="0" smtClean="0"/>
              <a:t>children that is abnormal. </a:t>
            </a:r>
            <a:endParaRPr lang="en-US" dirty="0"/>
          </a:p>
        </p:txBody>
      </p:sp>
    </p:spTree>
    <p:extLst>
      <p:ext uri="{BB962C8B-B14F-4D97-AF65-F5344CB8AC3E}">
        <p14:creationId xmlns="" xmlns:p14="http://schemas.microsoft.com/office/powerpoint/2010/main" val="32653509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Fighting Back</a:t>
            </a:r>
            <a:endParaRPr lang="en-US" dirty="0"/>
          </a:p>
        </p:txBody>
      </p:sp>
      <p:sp>
        <p:nvSpPr>
          <p:cNvPr id="3" name="Content Placeholder 2"/>
          <p:cNvSpPr>
            <a:spLocks noGrp="1"/>
          </p:cNvSpPr>
          <p:nvPr>
            <p:ph idx="1"/>
          </p:nvPr>
        </p:nvSpPr>
        <p:spPr>
          <a:xfrm>
            <a:off x="762000" y="685800"/>
            <a:ext cx="7543800" cy="4380040"/>
          </a:xfrm>
        </p:spPr>
        <p:txBody>
          <a:bodyPr>
            <a:normAutofit/>
          </a:bodyPr>
          <a:lstStyle/>
          <a:p>
            <a:r>
              <a:rPr lang="en-US" dirty="0" smtClean="0"/>
              <a:t>Pedophiles exert great amounts of energy stalking their victims and will wait very patiently to cultivate relationships with potential victims.  They might be developing many </a:t>
            </a:r>
            <a:r>
              <a:rPr lang="en-US" dirty="0"/>
              <a:t>potential victims </a:t>
            </a:r>
            <a:r>
              <a:rPr lang="en-US" dirty="0" smtClean="0"/>
              <a:t>at once. </a:t>
            </a:r>
          </a:p>
          <a:p>
            <a:pPr marL="0" indent="0">
              <a:buNone/>
            </a:pPr>
            <a:endParaRPr lang="en-US" dirty="0" smtClean="0"/>
          </a:p>
          <a:p>
            <a:r>
              <a:rPr lang="en-US" dirty="0" smtClean="0"/>
              <a:t>“Many </a:t>
            </a:r>
            <a:r>
              <a:rPr lang="en-US" dirty="0"/>
              <a:t>of them believe that what they are doing is not wrong and that having sex with a child is actually </a:t>
            </a:r>
            <a:r>
              <a:rPr lang="en-US" dirty="0" smtClean="0"/>
              <a:t>‘healthy’ </a:t>
            </a:r>
            <a:r>
              <a:rPr lang="en-US" dirty="0"/>
              <a:t>for the child</a:t>
            </a:r>
            <a:r>
              <a:rPr lang="en-US" dirty="0" smtClean="0"/>
              <a:t>.”</a:t>
            </a:r>
            <a:endParaRPr lang="en-US" dirty="0"/>
          </a:p>
        </p:txBody>
      </p:sp>
    </p:spTree>
    <p:extLst>
      <p:ext uri="{BB962C8B-B14F-4D97-AF65-F5344CB8AC3E}">
        <p14:creationId xmlns="" xmlns:p14="http://schemas.microsoft.com/office/powerpoint/2010/main" val="9741401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Fighting Back</a:t>
            </a:r>
            <a:endParaRPr lang="en-US" dirty="0"/>
          </a:p>
        </p:txBody>
      </p:sp>
      <p:sp>
        <p:nvSpPr>
          <p:cNvPr id="3" name="Content Placeholder 2"/>
          <p:cNvSpPr>
            <a:spLocks noGrp="1"/>
          </p:cNvSpPr>
          <p:nvPr>
            <p:ph idx="1"/>
          </p:nvPr>
        </p:nvSpPr>
        <p:spPr>
          <a:xfrm>
            <a:off x="762000" y="685800"/>
            <a:ext cx="7543800" cy="4380040"/>
          </a:xfrm>
        </p:spPr>
        <p:txBody>
          <a:bodyPr>
            <a:normAutofit/>
          </a:bodyPr>
          <a:lstStyle/>
          <a:p>
            <a:r>
              <a:rPr lang="en-US" dirty="0" smtClean="0"/>
              <a:t>Nearly all pedophiles collect pornography and many will collect souvenirs from victims.</a:t>
            </a:r>
          </a:p>
          <a:p>
            <a:endParaRPr lang="en-US" dirty="0"/>
          </a:p>
          <a:p>
            <a:r>
              <a:rPr lang="en-US" dirty="0" smtClean="0"/>
              <a:t>These possessions are kept and valued at all cost by the pedophile.</a:t>
            </a:r>
          </a:p>
        </p:txBody>
      </p:sp>
    </p:spTree>
    <p:extLst>
      <p:ext uri="{BB962C8B-B14F-4D97-AF65-F5344CB8AC3E}">
        <p14:creationId xmlns="" xmlns:p14="http://schemas.microsoft.com/office/powerpoint/2010/main" val="26358582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Fighting Back</a:t>
            </a:r>
            <a:endParaRPr lang="en-US" dirty="0"/>
          </a:p>
        </p:txBody>
      </p:sp>
      <p:sp>
        <p:nvSpPr>
          <p:cNvPr id="3" name="Content Placeholder 2"/>
          <p:cNvSpPr>
            <a:spLocks noGrp="1"/>
          </p:cNvSpPr>
          <p:nvPr>
            <p:ph idx="1"/>
          </p:nvPr>
        </p:nvSpPr>
        <p:spPr>
          <a:xfrm>
            <a:off x="762000" y="685800"/>
            <a:ext cx="7543800" cy="4380040"/>
          </a:xfrm>
        </p:spPr>
        <p:txBody>
          <a:bodyPr>
            <a:normAutofit/>
          </a:bodyPr>
          <a:lstStyle/>
          <a:p>
            <a:r>
              <a:rPr lang="en-US" dirty="0" smtClean="0"/>
              <a:t>Eventually, </a:t>
            </a:r>
            <a:r>
              <a:rPr lang="en-US" dirty="0"/>
              <a:t>children </a:t>
            </a:r>
            <a:r>
              <a:rPr lang="en-US" dirty="0" smtClean="0"/>
              <a:t>grow </a:t>
            </a:r>
            <a:r>
              <a:rPr lang="en-US" dirty="0"/>
              <a:t>up and </a:t>
            </a:r>
            <a:r>
              <a:rPr lang="en-US" dirty="0" smtClean="0"/>
              <a:t>often recall activities </a:t>
            </a:r>
            <a:r>
              <a:rPr lang="en-US" dirty="0"/>
              <a:t>that occurred. </a:t>
            </a:r>
            <a:endParaRPr lang="en-US" dirty="0" smtClean="0"/>
          </a:p>
          <a:p>
            <a:endParaRPr lang="en-US" dirty="0"/>
          </a:p>
          <a:p>
            <a:r>
              <a:rPr lang="en-US" dirty="0" smtClean="0"/>
              <a:t>“Often </a:t>
            </a:r>
            <a:r>
              <a:rPr lang="en-US" dirty="0"/>
              <a:t>pedophiles are not brought to justice until such time occurs and victims are angered by being victimized and want to protect other children from the same consequences</a:t>
            </a:r>
            <a:r>
              <a:rPr lang="en-US" dirty="0" smtClean="0"/>
              <a:t>.”</a:t>
            </a:r>
            <a:endParaRPr lang="en-US" dirty="0"/>
          </a:p>
        </p:txBody>
      </p:sp>
    </p:spTree>
    <p:extLst>
      <p:ext uri="{BB962C8B-B14F-4D97-AF65-F5344CB8AC3E}">
        <p14:creationId xmlns="" xmlns:p14="http://schemas.microsoft.com/office/powerpoint/2010/main" val="19947842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Megan’s Law</a:t>
            </a:r>
            <a:endParaRPr lang="en-US" dirty="0"/>
          </a:p>
        </p:txBody>
      </p:sp>
      <p:sp>
        <p:nvSpPr>
          <p:cNvPr id="3" name="Content Placeholder 2"/>
          <p:cNvSpPr>
            <a:spLocks noGrp="1"/>
          </p:cNvSpPr>
          <p:nvPr>
            <p:ph idx="1"/>
          </p:nvPr>
        </p:nvSpPr>
        <p:spPr/>
        <p:txBody>
          <a:bodyPr>
            <a:normAutofit/>
          </a:bodyPr>
          <a:lstStyle/>
          <a:p>
            <a:r>
              <a:rPr lang="en-US" dirty="0" smtClean="0"/>
              <a:t>Megan’s Law—a federal law passed in 1996 that authorizes local law enforcement agencies to notify the public about convicted sex offenders living, working or visiting their communities, have helped expose the pedophile and allows parents to better protect their children.</a:t>
            </a:r>
          </a:p>
          <a:p>
            <a:r>
              <a:rPr lang="en-US" dirty="0" smtClean="0"/>
              <a:t>In Alabama, </a:t>
            </a:r>
            <a:r>
              <a:rPr lang="en-US" dirty="0"/>
              <a:t>a</a:t>
            </a:r>
            <a:r>
              <a:rPr lang="en-US" dirty="0" smtClean="0"/>
              <a:t>pproximately </a:t>
            </a:r>
            <a:r>
              <a:rPr lang="en-US" dirty="0"/>
              <a:t>14,000 </a:t>
            </a:r>
            <a:r>
              <a:rPr lang="en-US" dirty="0" smtClean="0"/>
              <a:t>had registered as </a:t>
            </a:r>
            <a:r>
              <a:rPr lang="en-US" dirty="0"/>
              <a:t>of 6/11/</a:t>
            </a:r>
            <a:r>
              <a:rPr lang="en-US" dirty="0" smtClean="0"/>
              <a:t>2012.</a:t>
            </a:r>
            <a:endParaRPr lang="en-US" dirty="0"/>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Is the court process terribly traumatic for child victims? Might it be worse than the abuse itself</a:t>
            </a:r>
            <a:r>
              <a:rPr lang="en-US" sz="3600" dirty="0" smtClean="0"/>
              <a:t>?</a:t>
            </a:r>
            <a:endParaRPr lang="en-US" sz="3600" dirty="0"/>
          </a:p>
        </p:txBody>
      </p:sp>
      <p:sp>
        <p:nvSpPr>
          <p:cNvPr id="3" name="Content Placeholder 2"/>
          <p:cNvSpPr>
            <a:spLocks noGrp="1"/>
          </p:cNvSpPr>
          <p:nvPr>
            <p:ph idx="1"/>
          </p:nvPr>
        </p:nvSpPr>
        <p:spPr/>
        <p:txBody>
          <a:bodyPr>
            <a:normAutofit/>
          </a:bodyPr>
          <a:lstStyle/>
          <a:p>
            <a:r>
              <a:rPr lang="en-US" dirty="0" smtClean="0"/>
              <a:t>One of the issues faced by child victims is the loss of control over their bodies during the trauma.</a:t>
            </a:r>
          </a:p>
          <a:p>
            <a:pPr marL="0" indent="0">
              <a:buNone/>
            </a:pPr>
            <a:endParaRPr lang="en-US" dirty="0"/>
          </a:p>
          <a:p>
            <a:r>
              <a:rPr lang="en-US" dirty="0" smtClean="0"/>
              <a:t>“The </a:t>
            </a:r>
            <a:r>
              <a:rPr lang="en-US" dirty="0"/>
              <a:t>court process can give power back to the child. If the child feels empowered by the court process, the outcome can be </a:t>
            </a:r>
            <a:r>
              <a:rPr lang="en-US" dirty="0" smtClean="0"/>
              <a:t>positive.” </a:t>
            </a:r>
            <a:endParaRPr lang="en-US" dirty="0"/>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Is the court process terribly traumatic for child victims? Might it be worse than the abuse itself</a:t>
            </a:r>
            <a:r>
              <a:rPr lang="en-US" sz="3600" dirty="0" smtClean="0"/>
              <a:t>?</a:t>
            </a:r>
            <a:endParaRPr lang="en-US" sz="3600" dirty="0"/>
          </a:p>
        </p:txBody>
      </p:sp>
      <p:sp>
        <p:nvSpPr>
          <p:cNvPr id="3" name="Content Placeholder 2"/>
          <p:cNvSpPr>
            <a:spLocks noGrp="1"/>
          </p:cNvSpPr>
          <p:nvPr>
            <p:ph idx="1"/>
          </p:nvPr>
        </p:nvSpPr>
        <p:spPr/>
        <p:txBody>
          <a:bodyPr>
            <a:normAutofit/>
          </a:bodyPr>
          <a:lstStyle/>
          <a:p>
            <a:r>
              <a:rPr lang="en-US" dirty="0" smtClean="0"/>
              <a:t>In </a:t>
            </a:r>
            <a:r>
              <a:rPr lang="en-US" dirty="0"/>
              <a:t>many states, </a:t>
            </a:r>
            <a:r>
              <a:rPr lang="en-US" dirty="0" smtClean="0"/>
              <a:t>child victims may have special provisions.</a:t>
            </a:r>
          </a:p>
          <a:p>
            <a:pPr marL="0" indent="0">
              <a:buNone/>
            </a:pPr>
            <a:endParaRPr lang="en-US" dirty="0" smtClean="0"/>
          </a:p>
          <a:p>
            <a:r>
              <a:rPr lang="en-US" dirty="0"/>
              <a:t>C</a:t>
            </a:r>
            <a:r>
              <a:rPr lang="en-US" dirty="0" smtClean="0"/>
              <a:t>hild </a:t>
            </a:r>
            <a:r>
              <a:rPr lang="en-US" dirty="0"/>
              <a:t>advocacy </a:t>
            </a:r>
            <a:r>
              <a:rPr lang="en-US" dirty="0" smtClean="0"/>
              <a:t>centers are helpful in reassuring the child and family members.  Here, child-friendly interview techniques are used by trained interviewers specializing in victim-witness techniques. </a:t>
            </a:r>
            <a:endParaRPr lang="en-US" dirty="0"/>
          </a:p>
        </p:txBody>
      </p:sp>
    </p:spTree>
    <p:extLst>
      <p:ext uri="{BB962C8B-B14F-4D97-AF65-F5344CB8AC3E}">
        <p14:creationId xmlns="" xmlns:p14="http://schemas.microsoft.com/office/powerpoint/2010/main" val="10698149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833712"/>
            <a:ext cx="7543800" cy="1338487"/>
          </a:xfrm>
        </p:spPr>
        <p:txBody>
          <a:bodyPr>
            <a:noAutofit/>
          </a:bodyPr>
          <a:lstStyle/>
          <a:p>
            <a:r>
              <a:rPr lang="en-US" sz="3600" dirty="0" smtClean="0"/>
              <a:t>Is </a:t>
            </a:r>
            <a:r>
              <a:rPr lang="en-US" sz="3600" dirty="0"/>
              <a:t>sexual offending on the increase or is there just more reporting</a:t>
            </a:r>
            <a:r>
              <a:rPr lang="en-US" sz="3600" dirty="0" smtClean="0"/>
              <a:t>?</a:t>
            </a:r>
            <a:endParaRPr lang="en-US" sz="3600" dirty="0"/>
          </a:p>
        </p:txBody>
      </p:sp>
      <p:sp>
        <p:nvSpPr>
          <p:cNvPr id="3" name="Content Placeholder 2"/>
          <p:cNvSpPr>
            <a:spLocks noGrp="1"/>
          </p:cNvSpPr>
          <p:nvPr>
            <p:ph idx="1"/>
          </p:nvPr>
        </p:nvSpPr>
        <p:spPr>
          <a:xfrm>
            <a:off x="762000" y="685800"/>
            <a:ext cx="7543800" cy="4025022"/>
          </a:xfrm>
        </p:spPr>
        <p:txBody>
          <a:bodyPr>
            <a:normAutofit/>
          </a:bodyPr>
          <a:lstStyle/>
          <a:p>
            <a:r>
              <a:rPr lang="en-US" dirty="0" smtClean="0"/>
              <a:t>Because </a:t>
            </a:r>
            <a:r>
              <a:rPr lang="en-US" dirty="0"/>
              <a:t>most sexual offenses go unreported, it is difficult to </a:t>
            </a:r>
            <a:r>
              <a:rPr lang="en-US" dirty="0" smtClean="0"/>
              <a:t>know if rates are increasing.</a:t>
            </a:r>
          </a:p>
          <a:p>
            <a:pPr marL="0" indent="0">
              <a:buNone/>
            </a:pPr>
            <a:endParaRPr lang="en-US" dirty="0" smtClean="0"/>
          </a:p>
          <a:p>
            <a:r>
              <a:rPr lang="en-US" dirty="0" smtClean="0"/>
              <a:t>New laws </a:t>
            </a:r>
            <a:r>
              <a:rPr lang="en-US" dirty="0"/>
              <a:t>related to </a:t>
            </a:r>
            <a:r>
              <a:rPr lang="en-US" dirty="0" smtClean="0"/>
              <a:t>registration </a:t>
            </a:r>
            <a:r>
              <a:rPr lang="en-US" dirty="0"/>
              <a:t>and community notification of convicted sex offenders may cause an even higher rate of </a:t>
            </a:r>
            <a:r>
              <a:rPr lang="en-US" dirty="0" smtClean="0"/>
              <a:t>underreporting (may be a family member).</a:t>
            </a:r>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833712"/>
            <a:ext cx="7543800" cy="1338487"/>
          </a:xfrm>
        </p:spPr>
        <p:txBody>
          <a:bodyPr>
            <a:noAutofit/>
          </a:bodyPr>
          <a:lstStyle/>
          <a:p>
            <a:r>
              <a:rPr lang="en-US" sz="3600" dirty="0" smtClean="0"/>
              <a:t>Is </a:t>
            </a:r>
            <a:r>
              <a:rPr lang="en-US" sz="3600" dirty="0"/>
              <a:t>sexual offending on the increase or is there just more reporting</a:t>
            </a:r>
            <a:r>
              <a:rPr lang="en-US" sz="3600" dirty="0" smtClean="0"/>
              <a:t>?</a:t>
            </a:r>
            <a:endParaRPr lang="en-US" sz="3600" dirty="0"/>
          </a:p>
        </p:txBody>
      </p:sp>
      <p:sp>
        <p:nvSpPr>
          <p:cNvPr id="3" name="Content Placeholder 2"/>
          <p:cNvSpPr>
            <a:spLocks noGrp="1"/>
          </p:cNvSpPr>
          <p:nvPr>
            <p:ph idx="1"/>
          </p:nvPr>
        </p:nvSpPr>
        <p:spPr>
          <a:xfrm>
            <a:off x="762000" y="685800"/>
            <a:ext cx="7543800" cy="4298112"/>
          </a:xfrm>
        </p:spPr>
        <p:txBody>
          <a:bodyPr>
            <a:normAutofit/>
          </a:bodyPr>
          <a:lstStyle/>
          <a:p>
            <a:r>
              <a:rPr lang="en-US" dirty="0" smtClean="0"/>
              <a:t>In 2009, 79% of perpetrators were non-strangers to female victims, as compared with 26% to male victims.</a:t>
            </a:r>
          </a:p>
        </p:txBody>
      </p:sp>
    </p:spTree>
    <p:extLst>
      <p:ext uri="{BB962C8B-B14F-4D97-AF65-F5344CB8AC3E}">
        <p14:creationId xmlns="" xmlns:p14="http://schemas.microsoft.com/office/powerpoint/2010/main" val="328762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srcRect t="-51734" b="-51734"/>
          <a:stretch>
            <a:fillRect/>
          </a:stretch>
        </p:blipFill>
        <p:spPr/>
      </p:pic>
      <p:sp>
        <p:nvSpPr>
          <p:cNvPr id="5" name="Title 1"/>
          <p:cNvSpPr>
            <a:spLocks noGrp="1"/>
          </p:cNvSpPr>
          <p:nvPr>
            <p:ph type="title"/>
          </p:nvPr>
        </p:nvSpPr>
        <p:spPr>
          <a:xfrm>
            <a:off x="762000" y="4833712"/>
            <a:ext cx="7543800" cy="1338487"/>
          </a:xfrm>
        </p:spPr>
        <p:txBody>
          <a:bodyPr>
            <a:noAutofit/>
          </a:bodyPr>
          <a:lstStyle/>
          <a:p>
            <a:r>
              <a:rPr lang="en-US" sz="3600" dirty="0" smtClean="0"/>
              <a:t>Is </a:t>
            </a:r>
            <a:r>
              <a:rPr lang="en-US" sz="3600" dirty="0"/>
              <a:t>sexual offending on the increase or is there just more reporting</a:t>
            </a:r>
            <a:r>
              <a:rPr lang="en-US" sz="3600" dirty="0" smtClean="0"/>
              <a:t>?</a:t>
            </a:r>
            <a:endParaRPr lang="en-US" sz="3600" dirty="0"/>
          </a:p>
        </p:txBody>
      </p:sp>
      <p:sp>
        <p:nvSpPr>
          <p:cNvPr id="7" name="TextBox 6"/>
          <p:cNvSpPr txBox="1"/>
          <p:nvPr/>
        </p:nvSpPr>
        <p:spPr>
          <a:xfrm>
            <a:off x="762000" y="3959821"/>
            <a:ext cx="7543800" cy="369332"/>
          </a:xfrm>
          <a:prstGeom prst="rect">
            <a:avLst/>
          </a:prstGeom>
          <a:noFill/>
        </p:spPr>
        <p:txBody>
          <a:bodyPr wrap="square" rtlCol="0">
            <a:spAutoFit/>
          </a:bodyPr>
          <a:lstStyle/>
          <a:p>
            <a:r>
              <a:rPr lang="en-US" dirty="0" smtClean="0"/>
              <a:t>Note:  Data table from the U.S. National Crime Victimization Study</a:t>
            </a:r>
            <a:endParaRPr lang="en-US" dirty="0"/>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Problems</a:t>
            </a:r>
            <a:endParaRPr lang="en-US" dirty="0"/>
          </a:p>
        </p:txBody>
      </p:sp>
      <p:sp>
        <p:nvSpPr>
          <p:cNvPr id="3" name="Content Placeholder 2"/>
          <p:cNvSpPr>
            <a:spLocks noGrp="1"/>
          </p:cNvSpPr>
          <p:nvPr>
            <p:ph idx="1"/>
          </p:nvPr>
        </p:nvSpPr>
        <p:spPr/>
        <p:txBody>
          <a:bodyPr/>
          <a:lstStyle/>
          <a:p>
            <a:r>
              <a:rPr lang="en-US" dirty="0" smtClean="0"/>
              <a:t>Stigma </a:t>
            </a:r>
          </a:p>
          <a:p>
            <a:r>
              <a:rPr lang="en-US" dirty="0" smtClean="0"/>
              <a:t>Shame </a:t>
            </a:r>
          </a:p>
          <a:p>
            <a:r>
              <a:rPr lang="en-US" dirty="0"/>
              <a:t>R</a:t>
            </a:r>
            <a:r>
              <a:rPr lang="en-US" dirty="0" smtClean="0"/>
              <a:t>epressed memories </a:t>
            </a:r>
          </a:p>
          <a:p>
            <a:r>
              <a:rPr lang="en-US" dirty="0"/>
              <a:t>P</a:t>
            </a:r>
            <a:r>
              <a:rPr lang="en-US" dirty="0" smtClean="0"/>
              <a:t>otential repercussions to victim and/or perpetrator </a:t>
            </a:r>
          </a:p>
          <a:p>
            <a:r>
              <a:rPr lang="en-US" dirty="0"/>
              <a:t>I</a:t>
            </a:r>
            <a:r>
              <a:rPr lang="en-US" dirty="0" smtClean="0"/>
              <a:t>nconsistent </a:t>
            </a:r>
            <a:r>
              <a:rPr lang="en-US" dirty="0"/>
              <a:t>reporting protocols, and </a:t>
            </a:r>
            <a:endParaRPr lang="en-US" dirty="0" smtClean="0"/>
          </a:p>
          <a:p>
            <a:r>
              <a:rPr lang="en-US" dirty="0"/>
              <a:t>I</a:t>
            </a:r>
            <a:r>
              <a:rPr lang="en-US" dirty="0" smtClean="0"/>
              <a:t>nadequate </a:t>
            </a:r>
            <a:r>
              <a:rPr lang="en-US" dirty="0"/>
              <a:t>communication skills due to developmental </a:t>
            </a:r>
            <a:r>
              <a:rPr lang="en-US" dirty="0" smtClean="0"/>
              <a:t>disabilities</a:t>
            </a:r>
          </a:p>
          <a:p>
            <a:r>
              <a:rPr lang="en-US" dirty="0" smtClean="0"/>
              <a:t>Age and cognitive development of the Victim</a:t>
            </a:r>
            <a:endParaRPr lang="en-US" dirty="0"/>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pedophilia?</a:t>
            </a:r>
            <a:endParaRPr lang="en-US" dirty="0"/>
          </a:p>
        </p:txBody>
      </p:sp>
      <p:sp>
        <p:nvSpPr>
          <p:cNvPr id="3" name="Content Placeholder 2"/>
          <p:cNvSpPr>
            <a:spLocks noGrp="1"/>
          </p:cNvSpPr>
          <p:nvPr>
            <p:ph idx="1"/>
          </p:nvPr>
        </p:nvSpPr>
        <p:spPr/>
        <p:txBody>
          <a:bodyPr/>
          <a:lstStyle/>
          <a:p>
            <a:r>
              <a:rPr lang="en-US" i="1" dirty="0"/>
              <a:t>P</a:t>
            </a:r>
            <a:r>
              <a:rPr lang="en-US" i="1" dirty="0" smtClean="0"/>
              <a:t>edophilia</a:t>
            </a:r>
            <a:r>
              <a:rPr lang="en-US" dirty="0" smtClean="0"/>
              <a:t> signifies </a:t>
            </a:r>
            <a:r>
              <a:rPr lang="en-US" dirty="0"/>
              <a:t>the erotic preference for </a:t>
            </a:r>
            <a:r>
              <a:rPr lang="en-US" dirty="0" smtClean="0"/>
              <a:t>children who are prepubescent. </a:t>
            </a:r>
          </a:p>
          <a:p>
            <a:r>
              <a:rPr lang="en-US" i="1" dirty="0" err="1"/>
              <a:t>H</a:t>
            </a:r>
            <a:r>
              <a:rPr lang="en-US" i="1" dirty="0" err="1" smtClean="0"/>
              <a:t>ebephilia</a:t>
            </a:r>
            <a:r>
              <a:rPr lang="en-US" dirty="0" smtClean="0"/>
              <a:t> denotes </a:t>
            </a:r>
            <a:r>
              <a:rPr lang="en-US" dirty="0"/>
              <a:t>the erotic preference for </a:t>
            </a:r>
            <a:r>
              <a:rPr lang="en-US" dirty="0" smtClean="0"/>
              <a:t>children who have reached puberty, i.e., ages </a:t>
            </a:r>
            <a:r>
              <a:rPr lang="en-US" dirty="0"/>
              <a:t>11 or 12–</a:t>
            </a:r>
            <a:r>
              <a:rPr lang="en-US" dirty="0" smtClean="0"/>
              <a:t>14 (Blanchard et al.).</a:t>
            </a:r>
          </a:p>
          <a:p>
            <a:r>
              <a:rPr lang="en-US" i="1" dirty="0">
                <a:hlinkClick r:id="rId2"/>
              </a:rPr>
              <a:t>Archives of Sexual Behavior</a:t>
            </a:r>
          </a:p>
          <a:p>
            <a:r>
              <a:rPr lang="fr-FR" dirty="0" err="1" smtClean="0"/>
              <a:t>June</a:t>
            </a:r>
            <a:r>
              <a:rPr lang="fr-FR" dirty="0" smtClean="0"/>
              <a:t> </a:t>
            </a:r>
            <a:r>
              <a:rPr lang="fr-FR" dirty="0"/>
              <a:t>2009, </a:t>
            </a:r>
            <a:r>
              <a:rPr lang="fr-FR" dirty="0" smtClean="0"/>
              <a:t>Volume </a:t>
            </a:r>
            <a:r>
              <a:rPr lang="fr-FR" dirty="0"/>
              <a:t>38, </a:t>
            </a:r>
            <a:r>
              <a:rPr lang="fr-FR" dirty="0">
                <a:hlinkClick r:id="rId3"/>
              </a:rPr>
              <a:t>Issue 3, pp 335-</a:t>
            </a:r>
            <a:r>
              <a:rPr lang="fr-FR" dirty="0" smtClean="0">
                <a:hlinkClick r:id="rId3"/>
              </a:rPr>
              <a:t>350</a:t>
            </a:r>
            <a:endParaRPr lang="fr-FR" dirty="0" smtClean="0"/>
          </a:p>
        </p:txBody>
      </p:sp>
    </p:spTree>
    <p:extLst>
      <p:ext uri="{BB962C8B-B14F-4D97-AF65-F5344CB8AC3E}">
        <p14:creationId xmlns="" xmlns:p14="http://schemas.microsoft.com/office/powerpoint/2010/main" val="38645510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pPr algn="ctr">
              <a:buNone/>
            </a:pPr>
            <a:r>
              <a:rPr lang="en-US" b="1" dirty="0" smtClean="0"/>
              <a:t>Healthy Sexual Solutions</a:t>
            </a:r>
            <a:endParaRPr lang="en-US" dirty="0" smtClean="0"/>
          </a:p>
          <a:p>
            <a:pPr algn="ctr">
              <a:buNone/>
            </a:pPr>
            <a:endParaRPr lang="en-US" b="1" dirty="0" smtClean="0"/>
          </a:p>
          <a:p>
            <a:pPr algn="ctr">
              <a:buNone/>
            </a:pPr>
            <a:r>
              <a:rPr lang="en-US" b="1" smtClean="0"/>
              <a:t>Deegan</a:t>
            </a:r>
            <a:r>
              <a:rPr lang="en-US" b="1" dirty="0" smtClean="0"/>
              <a:t> Malone </a:t>
            </a:r>
            <a:r>
              <a:rPr lang="en-US" b="1" dirty="0" err="1" smtClean="0"/>
              <a:t>EdS,LPCS,JSOCC</a:t>
            </a:r>
            <a:r>
              <a:rPr lang="en-US" b="1" dirty="0" smtClean="0"/>
              <a:t/>
            </a:r>
            <a:br>
              <a:rPr lang="en-US" b="1" dirty="0" smtClean="0"/>
            </a:br>
            <a:r>
              <a:rPr lang="en-US" b="1" dirty="0" smtClean="0"/>
              <a:t>(205)356-5083</a:t>
            </a:r>
            <a:endParaRPr lang="en-US" dirty="0" smtClean="0"/>
          </a:p>
          <a:p>
            <a:pPr algn="ctr">
              <a:buNone/>
            </a:pPr>
            <a:r>
              <a:rPr lang="en-US" b="1" dirty="0" smtClean="0"/>
              <a:t>PO Box 430174, Birmingham, Alabama 35243</a:t>
            </a:r>
            <a:endParaRPr lang="en-US" dirty="0" smtClean="0"/>
          </a:p>
          <a:p>
            <a:pPr algn="ctr">
              <a:buNone/>
            </a:pPr>
            <a:r>
              <a:rPr lang="en-US" b="1" dirty="0" smtClean="0"/>
              <a:t>HealthySexualSolutions@gmail.com</a:t>
            </a:r>
            <a:endParaRPr lang="en-US" dirty="0" smtClean="0"/>
          </a:p>
          <a:p>
            <a:pPr algn="ctr">
              <a:buNone/>
            </a:pPr>
            <a:r>
              <a:rPr lang="en-US" b="1" dirty="0" smtClean="0"/>
              <a:t>www.HealthySexualSolutions.com</a:t>
            </a:r>
            <a:endParaRPr lang="en-US" dirty="0" smtClean="0"/>
          </a:p>
          <a:p>
            <a:endParaRPr lang="en-US" dirty="0"/>
          </a:p>
        </p:txBody>
      </p:sp>
    </p:spTree>
    <p:extLst>
      <p:ext uri="{BB962C8B-B14F-4D97-AF65-F5344CB8AC3E}">
        <p14:creationId xmlns="" xmlns:p14="http://schemas.microsoft.com/office/powerpoint/2010/main" val="9132427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762000" y="685800"/>
            <a:ext cx="7543800" cy="4419600"/>
          </a:xfrm>
        </p:spPr>
        <p:txBody>
          <a:bodyPr>
            <a:normAutofit/>
          </a:bodyPr>
          <a:lstStyle/>
          <a:p>
            <a:r>
              <a:rPr lang="en-US" dirty="0" smtClean="0"/>
              <a:t>Unless otherwise indicated, the material in this presentation came from “Portrait of a Pedophile,</a:t>
            </a:r>
            <a:r>
              <a:rPr lang="en-US" dirty="0"/>
              <a:t>” </a:t>
            </a:r>
            <a:r>
              <a:rPr lang="en-US" dirty="0" smtClean="0"/>
              <a:t>by Charles </a:t>
            </a:r>
            <a:r>
              <a:rPr lang="en-US" dirty="0" err="1" smtClean="0"/>
              <a:t>Montaldo</a:t>
            </a:r>
            <a:r>
              <a:rPr lang="en-US" dirty="0" smtClean="0"/>
              <a:t>, available </a:t>
            </a:r>
            <a:r>
              <a:rPr lang="en-US" dirty="0"/>
              <a:t>at </a:t>
            </a:r>
            <a:r>
              <a:rPr lang="en-US" dirty="0">
                <a:hlinkClick r:id="rId2"/>
              </a:rPr>
              <a:t>http://crime.about.com/od/sex/p/pedophile.htm?rd=</a:t>
            </a:r>
            <a:r>
              <a:rPr lang="en-US" dirty="0" smtClean="0">
                <a:hlinkClick r:id="rId2"/>
              </a:rPr>
              <a:t>1</a:t>
            </a:r>
            <a:endParaRPr lang="en-US" dirty="0"/>
          </a:p>
          <a:p>
            <a:endParaRPr lang="en-US" u="sng" dirty="0" smtClean="0"/>
          </a:p>
          <a:p>
            <a:pPr marL="0" indent="0">
              <a:buNone/>
            </a:pPr>
            <a:r>
              <a:rPr lang="en-US" u="sng" dirty="0" smtClean="0"/>
              <a:t>Other references</a:t>
            </a:r>
            <a:r>
              <a:rPr lang="en-US" dirty="0" smtClean="0"/>
              <a:t>:</a:t>
            </a:r>
          </a:p>
          <a:p>
            <a:r>
              <a:rPr lang="en-US" dirty="0">
                <a:hlinkClick r:id="rId3"/>
              </a:rPr>
              <a:t>http://www.fbi.gov/news/stories/2011/may/</a:t>
            </a:r>
            <a:r>
              <a:rPr lang="en-US" dirty="0" smtClean="0">
                <a:hlinkClick r:id="rId3"/>
              </a:rPr>
              <a:t>predators_051711</a:t>
            </a:r>
            <a:endParaRPr lang="en-US" dirty="0" smtClean="0"/>
          </a:p>
          <a:p>
            <a:r>
              <a:rPr lang="en-US" dirty="0">
                <a:hlinkClick r:id="rId4"/>
              </a:rPr>
              <a:t>http://www.minddisorders.com/Ob-Ps/Pedophilia.html#</a:t>
            </a:r>
            <a:r>
              <a:rPr lang="en-US" dirty="0" smtClean="0">
                <a:hlinkClick r:id="rId4"/>
              </a:rPr>
              <a:t>b</a:t>
            </a:r>
            <a:endParaRPr lang="en-US" dirty="0" smtClean="0"/>
          </a:p>
          <a:p>
            <a:r>
              <a:rPr lang="en-US" dirty="0">
                <a:hlinkClick r:id="rId5"/>
              </a:rPr>
              <a:t>http://www.bjs.gov/index.cfm?ty=tp&amp;tid=</a:t>
            </a:r>
            <a:r>
              <a:rPr lang="en-US" dirty="0" smtClean="0">
                <a:hlinkClick r:id="rId5"/>
              </a:rPr>
              <a:t>317</a:t>
            </a:r>
            <a:endParaRPr lang="en-US" dirty="0" smtClean="0"/>
          </a:p>
          <a:p>
            <a:endParaRPr lang="en-US" dirty="0"/>
          </a:p>
          <a:p>
            <a:endParaRPr lang="en-US" dirty="0"/>
          </a:p>
        </p:txBody>
      </p:sp>
    </p:spTree>
    <p:extLst>
      <p:ext uri="{BB962C8B-B14F-4D97-AF65-F5344CB8AC3E}">
        <p14:creationId xmlns="" xmlns:p14="http://schemas.microsoft.com/office/powerpoint/2010/main" val="2186032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4572000"/>
            <a:ext cx="7323667" cy="1600200"/>
          </a:xfrm>
        </p:spPr>
        <p:txBody>
          <a:bodyPr>
            <a:normAutofit/>
          </a:bodyPr>
          <a:lstStyle/>
          <a:p>
            <a:r>
              <a:rPr lang="en-US" dirty="0" smtClean="0"/>
              <a:t>What is </a:t>
            </a:r>
            <a:r>
              <a:rPr lang="en-US" dirty="0" err="1" smtClean="0"/>
              <a:t>pedophelia</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err="1" smtClean="0"/>
              <a:t>Pedophelia</a:t>
            </a:r>
            <a:r>
              <a:rPr lang="en-US" dirty="0" smtClean="0"/>
              <a:t> </a:t>
            </a:r>
            <a:r>
              <a:rPr lang="en-US" dirty="0"/>
              <a:t>may </a:t>
            </a:r>
            <a:r>
              <a:rPr lang="en-US" dirty="0" smtClean="0"/>
              <a:t>involve </a:t>
            </a:r>
            <a:r>
              <a:rPr lang="en-US" dirty="0"/>
              <a:t>children of the same sex or </a:t>
            </a:r>
            <a:r>
              <a:rPr lang="en-US" dirty="0" smtClean="0"/>
              <a:t>opposite sex, or both sexes. </a:t>
            </a:r>
          </a:p>
          <a:p>
            <a:pPr marL="0" indent="0">
              <a:buNone/>
            </a:pPr>
            <a:endParaRPr lang="en-US" dirty="0" smtClean="0"/>
          </a:p>
          <a:p>
            <a:r>
              <a:rPr lang="en-US" dirty="0" smtClean="0"/>
              <a:t>Some </a:t>
            </a:r>
            <a:r>
              <a:rPr lang="en-US" dirty="0"/>
              <a:t>are </a:t>
            </a:r>
            <a:r>
              <a:rPr lang="en-US" dirty="0" smtClean="0"/>
              <a:t>attracted </a:t>
            </a:r>
            <a:r>
              <a:rPr lang="en-US" dirty="0"/>
              <a:t>to </a:t>
            </a:r>
            <a:r>
              <a:rPr lang="en-US" dirty="0" smtClean="0"/>
              <a:t>both adults and </a:t>
            </a:r>
            <a:r>
              <a:rPr lang="en-US" dirty="0"/>
              <a:t>children</a:t>
            </a:r>
            <a:r>
              <a:rPr lang="en-US" dirty="0" smtClean="0"/>
              <a:t>.</a:t>
            </a:r>
            <a:endParaRPr lang="en-US" dirty="0"/>
          </a:p>
        </p:txBody>
      </p:sp>
    </p:spTree>
    <p:extLst>
      <p:ext uri="{BB962C8B-B14F-4D97-AF65-F5344CB8AC3E}">
        <p14:creationId xmlns="" xmlns:p14="http://schemas.microsoft.com/office/powerpoint/2010/main" val="1947891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fontScale="90000"/>
          </a:bodyPr>
          <a:lstStyle/>
          <a:p>
            <a:r>
              <a:rPr lang="en-US" b="1" dirty="0"/>
              <a:t>Pedophiles Can Be </a:t>
            </a:r>
            <a:r>
              <a:rPr lang="en-US" b="1" dirty="0" smtClean="0"/>
              <a:t>Anyone</a:t>
            </a:r>
            <a:endParaRPr lang="en-US" b="1" dirty="0"/>
          </a:p>
        </p:txBody>
      </p:sp>
      <p:sp>
        <p:nvSpPr>
          <p:cNvPr id="3" name="Content Placeholder 2"/>
          <p:cNvSpPr>
            <a:spLocks noGrp="1"/>
          </p:cNvSpPr>
          <p:nvPr>
            <p:ph idx="1"/>
          </p:nvPr>
        </p:nvSpPr>
        <p:spPr/>
        <p:txBody>
          <a:bodyPr/>
          <a:lstStyle/>
          <a:p>
            <a:pPr marL="0" indent="0">
              <a:buNone/>
            </a:pPr>
            <a:r>
              <a:rPr lang="en-US" dirty="0" smtClean="0"/>
              <a:t> </a:t>
            </a:r>
          </a:p>
          <a:p>
            <a:r>
              <a:rPr lang="en-US" dirty="0" smtClean="0"/>
              <a:t>Certain indicators, when combined with behavior that is questionable, may be helpful in alerting others to a potential problem.</a:t>
            </a:r>
            <a:endParaRPr lang="en-US" dirty="0"/>
          </a:p>
        </p:txBody>
      </p:sp>
    </p:spTree>
    <p:extLst>
      <p:ext uri="{BB962C8B-B14F-4D97-AF65-F5344CB8AC3E}">
        <p14:creationId xmlns="" xmlns:p14="http://schemas.microsoft.com/office/powerpoint/2010/main" val="426806691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a:t>
            </a:r>
            <a:endParaRPr lang="en-US" dirty="0"/>
          </a:p>
        </p:txBody>
      </p:sp>
      <p:sp>
        <p:nvSpPr>
          <p:cNvPr id="3" name="Content Placeholder 2"/>
          <p:cNvSpPr>
            <a:spLocks noGrp="1"/>
          </p:cNvSpPr>
          <p:nvPr>
            <p:ph idx="1"/>
          </p:nvPr>
        </p:nvSpPr>
        <p:spPr/>
        <p:txBody>
          <a:bodyPr>
            <a:normAutofit/>
          </a:bodyPr>
          <a:lstStyle/>
          <a:p>
            <a:r>
              <a:rPr lang="en-US" dirty="0" smtClean="0"/>
              <a:t>Male, aged 30 or more.</a:t>
            </a:r>
          </a:p>
          <a:p>
            <a:pPr marL="0" indent="0">
              <a:buNone/>
            </a:pPr>
            <a:endParaRPr lang="en-US" dirty="0"/>
          </a:p>
          <a:p>
            <a:r>
              <a:rPr lang="en-US" dirty="0" smtClean="0"/>
              <a:t>Not usually married, with </a:t>
            </a:r>
            <a:r>
              <a:rPr lang="en-US" dirty="0"/>
              <a:t>few friends </a:t>
            </a:r>
            <a:r>
              <a:rPr lang="en-US" dirty="0" smtClean="0"/>
              <a:t>his own age.</a:t>
            </a:r>
          </a:p>
          <a:p>
            <a:pPr marL="0" indent="0">
              <a:buNone/>
            </a:pPr>
            <a:endParaRPr lang="en-US" dirty="0"/>
          </a:p>
          <a:p>
            <a:r>
              <a:rPr lang="en-US" dirty="0"/>
              <a:t>If married, the relationship </a:t>
            </a:r>
            <a:r>
              <a:rPr lang="en-US" dirty="0" smtClean="0"/>
              <a:t>does not include sexual relations—more of a companionship.</a:t>
            </a:r>
          </a:p>
          <a:p>
            <a:endParaRPr lang="en-US" dirty="0"/>
          </a:p>
          <a:p>
            <a:r>
              <a:rPr lang="en-US" dirty="0"/>
              <a:t>G</a:t>
            </a:r>
            <a:r>
              <a:rPr lang="en-US" dirty="0" smtClean="0"/>
              <a:t>aps </a:t>
            </a:r>
            <a:r>
              <a:rPr lang="en-US" dirty="0"/>
              <a:t>in employment </a:t>
            </a:r>
            <a:r>
              <a:rPr lang="en-US" dirty="0" smtClean="0"/>
              <a:t>history which may serve as an indicator for lost jobs or incarcerations.</a:t>
            </a:r>
            <a:endParaRPr lang="en-US" dirty="0"/>
          </a:p>
        </p:txBody>
      </p:sp>
    </p:spTree>
    <p:extLst>
      <p:ext uri="{BB962C8B-B14F-4D97-AF65-F5344CB8AC3E}">
        <p14:creationId xmlns="" xmlns:p14="http://schemas.microsoft.com/office/powerpoint/2010/main" val="442765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94556"/>
            <a:ext cx="7549444" cy="1600200"/>
          </a:xfrm>
        </p:spPr>
        <p:txBody>
          <a:bodyPr/>
          <a:lstStyle/>
          <a:p>
            <a:pPr algn="ctr"/>
            <a:r>
              <a:rPr lang="en-US" dirty="0" smtClean="0"/>
              <a:t>Client I</a:t>
            </a:r>
            <a:endParaRPr lang="en-US" dirty="0"/>
          </a:p>
        </p:txBody>
      </p:sp>
    </p:spTree>
    <p:extLst>
      <p:ext uri="{BB962C8B-B14F-4D97-AF65-F5344CB8AC3E}">
        <p14:creationId xmlns="" xmlns:p14="http://schemas.microsoft.com/office/powerpoint/2010/main" val="4265620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94556"/>
            <a:ext cx="7549444" cy="1600200"/>
          </a:xfrm>
        </p:spPr>
        <p:txBody>
          <a:bodyPr/>
          <a:lstStyle/>
          <a:p>
            <a:pPr algn="ctr"/>
            <a:r>
              <a:rPr lang="en-US" dirty="0" smtClean="0"/>
              <a:t>Client II</a:t>
            </a:r>
            <a:endParaRPr lang="en-US" dirty="0"/>
          </a:p>
        </p:txBody>
      </p:sp>
    </p:spTree>
    <p:extLst>
      <p:ext uri="{BB962C8B-B14F-4D97-AF65-F5344CB8AC3E}">
        <p14:creationId xmlns="" xmlns:p14="http://schemas.microsoft.com/office/powerpoint/2010/main" val="5403682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a:bodyPr>
          <a:lstStyle/>
          <a:p>
            <a:r>
              <a:rPr lang="en-US" b="1" dirty="0" smtClean="0"/>
              <a:t>Characteristics</a:t>
            </a:r>
            <a:endParaRPr lang="en-US" dirty="0"/>
          </a:p>
        </p:txBody>
      </p:sp>
      <p:sp>
        <p:nvSpPr>
          <p:cNvPr id="3" name="Content Placeholder 2"/>
          <p:cNvSpPr>
            <a:spLocks noGrp="1"/>
          </p:cNvSpPr>
          <p:nvPr>
            <p:ph idx="1"/>
          </p:nvPr>
        </p:nvSpPr>
        <p:spPr>
          <a:xfrm>
            <a:off x="762000" y="685799"/>
            <a:ext cx="7543800" cy="4281311"/>
          </a:xfrm>
        </p:spPr>
        <p:txBody>
          <a:bodyPr>
            <a:normAutofit/>
          </a:bodyPr>
          <a:lstStyle/>
          <a:p>
            <a:r>
              <a:rPr lang="en-US" dirty="0"/>
              <a:t>F</a:t>
            </a:r>
            <a:r>
              <a:rPr lang="en-US" dirty="0" smtClean="0"/>
              <a:t>ascinated with child activities and children, with a preference to child activities over adult-oriented activities. </a:t>
            </a:r>
          </a:p>
          <a:p>
            <a:pPr marL="0" indent="0">
              <a:buNone/>
            </a:pPr>
            <a:endParaRPr lang="en-US" dirty="0" smtClean="0"/>
          </a:p>
          <a:p>
            <a:r>
              <a:rPr lang="en-US" dirty="0" smtClean="0"/>
              <a:t>Often refers to children in exaggerated and inappropriate angelic terms, such as:</a:t>
            </a:r>
          </a:p>
          <a:p>
            <a:pPr lvl="1"/>
            <a:r>
              <a:rPr lang="en-US" dirty="0" smtClean="0"/>
              <a:t>innocent</a:t>
            </a:r>
            <a:r>
              <a:rPr lang="en-US" dirty="0"/>
              <a:t>, heavenly, divine, </a:t>
            </a:r>
            <a:r>
              <a:rPr lang="en-US" dirty="0" smtClean="0"/>
              <a:t>pure </a:t>
            </a:r>
          </a:p>
          <a:p>
            <a:pPr marL="0" indent="0">
              <a:buNone/>
            </a:pPr>
            <a:endParaRPr lang="en-US" dirty="0"/>
          </a:p>
          <a:p>
            <a:r>
              <a:rPr lang="en-US" dirty="0"/>
              <a:t>Often target specific age group of children.</a:t>
            </a:r>
          </a:p>
          <a:p>
            <a:endParaRPr lang="en-US" dirty="0" smtClean="0"/>
          </a:p>
        </p:txBody>
      </p:sp>
    </p:spTree>
    <p:extLst>
      <p:ext uri="{BB962C8B-B14F-4D97-AF65-F5344CB8AC3E}">
        <p14:creationId xmlns="" xmlns:p14="http://schemas.microsoft.com/office/powerpoint/2010/main" val="12893772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407</TotalTime>
  <Words>1414</Words>
  <Application>Microsoft Macintosh PowerPoint</Application>
  <PresentationFormat>On-screen Show (4:3)</PresentationFormat>
  <Paragraphs>127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NewsPrint</vt:lpstr>
      <vt:lpstr>Profile of a Pedophile</vt:lpstr>
      <vt:lpstr>Paraphelia:  Encyclopedia of Mental Disorders  </vt:lpstr>
      <vt:lpstr>What is pedophilia?</vt:lpstr>
      <vt:lpstr>What is pedophelia?</vt:lpstr>
      <vt:lpstr>Pedophiles Can Be Anyone</vt:lpstr>
      <vt:lpstr>Characteristics</vt:lpstr>
      <vt:lpstr>Client I</vt:lpstr>
      <vt:lpstr>Client II</vt:lpstr>
      <vt:lpstr>Characteristics</vt:lpstr>
      <vt:lpstr>Characteristics</vt:lpstr>
      <vt:lpstr>Pedophiles Work Around Children</vt:lpstr>
      <vt:lpstr>The Target Child</vt:lpstr>
      <vt:lpstr>Internet access</vt:lpstr>
      <vt:lpstr>www.FBI.gov</vt:lpstr>
      <vt:lpstr>www.FBI.gov</vt:lpstr>
      <vt:lpstr>www.FBI.gov</vt:lpstr>
      <vt:lpstr>www.FBI.gov</vt:lpstr>
      <vt:lpstr>Manipulation of the Innocent</vt:lpstr>
      <vt:lpstr>The Single Parent</vt:lpstr>
      <vt:lpstr>Fighting Back</vt:lpstr>
      <vt:lpstr>Fighting Back</vt:lpstr>
      <vt:lpstr>Fighting Back</vt:lpstr>
      <vt:lpstr>Megan’s Law</vt:lpstr>
      <vt:lpstr>Is the court process terribly traumatic for child victims? Might it be worse than the abuse itself?</vt:lpstr>
      <vt:lpstr>Is the court process terribly traumatic for child victims? Might it be worse than the abuse itself?</vt:lpstr>
      <vt:lpstr>Is sexual offending on the increase or is there just more reporting?</vt:lpstr>
      <vt:lpstr>Is sexual offending on the increase or is there just more reporting?</vt:lpstr>
      <vt:lpstr>Is sexual offending on the increase or is there just more reporting?</vt:lpstr>
      <vt:lpstr>Reporting Problems</vt:lpstr>
      <vt:lpstr>Thank you!</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Profile of a Pedophile</dc:title>
  <dc:creator>Donna Burnett</dc:creator>
  <cp:lastModifiedBy>malone</cp:lastModifiedBy>
  <cp:revision>34</cp:revision>
  <dcterms:created xsi:type="dcterms:W3CDTF">2013-06-16T17:44:47Z</dcterms:created>
  <dcterms:modified xsi:type="dcterms:W3CDTF">2013-06-18T00:45:06Z</dcterms:modified>
</cp:coreProperties>
</file>