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Lst>
  <p:notesMasterIdLst>
    <p:notesMasterId r:id="rId35"/>
  </p:notesMasterIdLst>
  <p:sldIdLst>
    <p:sldId id="322" r:id="rId2"/>
    <p:sldId id="329" r:id="rId3"/>
    <p:sldId id="341" r:id="rId4"/>
    <p:sldId id="336" r:id="rId5"/>
    <p:sldId id="333" r:id="rId6"/>
    <p:sldId id="320" r:id="rId7"/>
    <p:sldId id="337" r:id="rId8"/>
    <p:sldId id="324" r:id="rId9"/>
    <p:sldId id="338" r:id="rId10"/>
    <p:sldId id="334" r:id="rId11"/>
    <p:sldId id="317" r:id="rId12"/>
    <p:sldId id="318" r:id="rId13"/>
    <p:sldId id="315" r:id="rId14"/>
    <p:sldId id="316" r:id="rId15"/>
    <p:sldId id="325" r:id="rId16"/>
    <p:sldId id="319" r:id="rId17"/>
    <p:sldId id="314" r:id="rId18"/>
    <p:sldId id="323" r:id="rId19"/>
    <p:sldId id="339" r:id="rId20"/>
    <p:sldId id="340" r:id="rId21"/>
    <p:sldId id="311" r:id="rId22"/>
    <p:sldId id="342" r:id="rId23"/>
    <p:sldId id="348" r:id="rId24"/>
    <p:sldId id="345" r:id="rId25"/>
    <p:sldId id="344" r:id="rId26"/>
    <p:sldId id="343" r:id="rId27"/>
    <p:sldId id="347" r:id="rId28"/>
    <p:sldId id="321" r:id="rId29"/>
    <p:sldId id="328" r:id="rId30"/>
    <p:sldId id="326" r:id="rId31"/>
    <p:sldId id="313" r:id="rId32"/>
    <p:sldId id="312" r:id="rId33"/>
    <p:sldId id="350"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241911-301F-FA43-8530-483BB30A5B58}" type="datetimeFigureOut">
              <a:rPr lang="en-US" smtClean="0"/>
              <a:pPr/>
              <a:t>10/5/2014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AF98CA-CB46-1047-A2EF-2A5C7DE81B75}" type="slidenum">
              <a:rPr lang="en-US" smtClean="0"/>
              <a:pPr/>
              <a:t>‹#›</a:t>
            </a:fld>
            <a:endParaRPr lang="en-US"/>
          </a:p>
        </p:txBody>
      </p:sp>
    </p:spTree>
    <p:extLst>
      <p:ext uri="{BB962C8B-B14F-4D97-AF65-F5344CB8AC3E}">
        <p14:creationId xmlns="" xmlns:p14="http://schemas.microsoft.com/office/powerpoint/2010/main" val="29512592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1B632147-AD1B-3C43-8B1B-34D8C05C7F74}" type="slidenum">
              <a:rPr lang="en-US" smtClean="0"/>
              <a:pPr/>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US" smtClean="0"/>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A5CDC8B3-4EA9-6345-B5F0-C64B5E174B93}"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A5CDC8B3-4EA9-6345-B5F0-C64B5E174B93}" type="datetimeFigureOut">
              <a:rPr lang="en-US" smtClean="0"/>
              <a:pPr/>
              <a:t>10/5/2014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632147-AD1B-3C43-8B1B-34D8C05C7F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CDC8B3-4EA9-6345-B5F0-C64B5E174B93}"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32147-AD1B-3C43-8B1B-34D8C05C7F7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US" smtClean="0"/>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A5CDC8B3-4EA9-6345-B5F0-C64B5E174B93}" type="datetimeFigureOut">
              <a:rPr lang="en-US" smtClean="0"/>
              <a:pPr/>
              <a:t>10/5/2014</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1B632147-AD1B-3C43-8B1B-34D8C05C7F74}" type="slidenum">
              <a:rPr lang="en-US" smtClean="0"/>
              <a:pPr/>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A5CDC8B3-4EA9-6345-B5F0-C64B5E174B93}" type="datetimeFigureOut">
              <a:rPr lang="en-US" smtClean="0"/>
              <a:pPr/>
              <a:t>10/5/2014</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1B632147-AD1B-3C43-8B1B-34D8C05C7F74}"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A5CDC8B3-4EA9-6345-B5F0-C64B5E174B93}" type="datetimeFigureOut">
              <a:rPr lang="en-US" smtClean="0"/>
              <a:pPr/>
              <a:t>10/5/2014</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1B632147-AD1B-3C43-8B1B-34D8C05C7F74}"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5CDC8B3-4EA9-6345-B5F0-C64B5E174B93}"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32147-AD1B-3C43-8B1B-34D8C05C7F74}"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5CDC8B3-4EA9-6345-B5F0-C64B5E174B93}"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32147-AD1B-3C43-8B1B-34D8C05C7F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5CDC8B3-4EA9-6345-B5F0-C64B5E174B93}"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32147-AD1B-3C43-8B1B-34D8C05C7F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CDC8B3-4EA9-6345-B5F0-C64B5E174B93}" type="datetimeFigureOut">
              <a:rPr lang="en-US" smtClean="0"/>
              <a:pPr/>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32147-AD1B-3C43-8B1B-34D8C05C7F7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A5CDC8B3-4EA9-6345-B5F0-C64B5E174B93}"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32147-AD1B-3C43-8B1B-34D8C05C7F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A5CDC8B3-4EA9-6345-B5F0-C64B5E174B93}" type="datetimeFigureOut">
              <a:rPr lang="en-US" smtClean="0"/>
              <a:pPr/>
              <a:t>10/5/2014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632147-AD1B-3C43-8B1B-34D8C05C7F74}" type="slidenum">
              <a:rPr lang="en-US" smtClean="0"/>
              <a:pPr/>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A5CDC8B3-4EA9-6345-B5F0-C64B5E174B93}"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32147-AD1B-3C43-8B1B-34D8C05C7F74}" type="slidenum">
              <a:rPr lang="en-US" smtClean="0"/>
              <a:pPr/>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A5CDC8B3-4EA9-6345-B5F0-C64B5E174B93}"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32147-AD1B-3C43-8B1B-34D8C05C7F74}" type="slidenum">
              <a:rPr lang="en-US" smtClean="0"/>
              <a:pPr/>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A5CDC8B3-4EA9-6345-B5F0-C64B5E174B93}" type="datetimeFigureOut">
              <a:rPr lang="en-US" smtClean="0"/>
              <a:pPr/>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32147-AD1B-3C43-8B1B-34D8C05C7F74}" type="slidenum">
              <a:rPr lang="en-US" smtClean="0"/>
              <a:pPr/>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5CDC8B3-4EA9-6345-B5F0-C64B5E174B93}" type="datetimeFigureOut">
              <a:rPr lang="en-US" smtClean="0"/>
              <a:pPr/>
              <a:t>10/5/2014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632147-AD1B-3C43-8B1B-34D8C05C7F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A5CDC8B3-4EA9-6345-B5F0-C64B5E174B93}" type="datetimeFigureOut">
              <a:rPr lang="en-US" smtClean="0"/>
              <a:pPr/>
              <a:t>10/5/2014</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1B632147-AD1B-3C43-8B1B-34D8C05C7F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Deeganmalone@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mtClean="0"/>
              <a:t>UNDERSTANDING</a:t>
            </a:r>
            <a:br>
              <a:rPr lang="en-US" smtClean="0"/>
            </a:br>
            <a:r>
              <a:rPr lang="en-US" smtClean="0"/>
              <a:t>TRANSGENDER IDENTITY </a:t>
            </a:r>
            <a:endParaRPr lang="en-US" dirty="0"/>
          </a:p>
        </p:txBody>
      </p:sp>
      <p:sp>
        <p:nvSpPr>
          <p:cNvPr id="5" name="Subtitle 4"/>
          <p:cNvSpPr>
            <a:spLocks noGrp="1"/>
          </p:cNvSpPr>
          <p:nvPr>
            <p:ph type="subTitle" idx="1"/>
          </p:nvPr>
        </p:nvSpPr>
        <p:spPr/>
        <p:txBody>
          <a:bodyPr/>
          <a:lstStyle/>
          <a:p>
            <a:r>
              <a:rPr lang="en-US" dirty="0" err="1" smtClean="0"/>
              <a:t>Deegan</a:t>
            </a:r>
            <a:r>
              <a:rPr lang="en-US" dirty="0" smtClean="0"/>
              <a:t> Malone </a:t>
            </a:r>
            <a:r>
              <a:rPr lang="en-US" dirty="0" err="1" smtClean="0"/>
              <a:t>EdS</a:t>
            </a:r>
            <a:r>
              <a:rPr lang="en-US" dirty="0" smtClean="0"/>
              <a:t>, LPC/S, JSOCC</a:t>
            </a:r>
          </a:p>
          <a:p>
            <a:r>
              <a:rPr lang="en-US" dirty="0" smtClean="0">
                <a:hlinkClick r:id="rId2"/>
              </a:rPr>
              <a:t>Deeganmalone@gmail.com</a:t>
            </a:r>
            <a:endParaRPr lang="en-US" dirty="0" smtClean="0"/>
          </a:p>
          <a:p>
            <a:r>
              <a:rPr lang="en-US" smtClean="0"/>
              <a:t>2053565083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TRANSGENDER UMBRELLA</a:t>
            </a:r>
            <a:endParaRPr lang="en-US" dirty="0"/>
          </a:p>
        </p:txBody>
      </p:sp>
      <p:sp>
        <p:nvSpPr>
          <p:cNvPr id="5" name="Text Placeholder 4"/>
          <p:cNvSpPr>
            <a:spLocks noGrp="1"/>
          </p:cNvSpPr>
          <p:nvPr>
            <p:ph type="body" idx="1"/>
          </p:nvPr>
        </p:nvSpPr>
        <p:spPr/>
        <p:txBody>
          <a:bodyPr/>
          <a:lstStyle/>
          <a:p>
            <a:r>
              <a:rPr lang="en-US" dirty="0" smtClean="0"/>
              <a:t>Transgender is often used as an umbrella term for many identities or experiences. </a:t>
            </a:r>
            <a:r>
              <a:rPr lang="en-US" dirty="0"/>
              <a:t>Everyone has a right to </a:t>
            </a:r>
            <a:r>
              <a:rPr lang="en-US" dirty="0" smtClean="0"/>
              <a:t>use and choose language that best describes their experience.</a:t>
            </a:r>
            <a:endParaRPr lang="en-US" dirty="0"/>
          </a:p>
          <a:p>
            <a:endParaRPr lang="en-US" dirty="0"/>
          </a:p>
        </p:txBody>
      </p:sp>
      <p:pic>
        <p:nvPicPr>
          <p:cNvPr id="6" name="Picture 5" descr="umbrella.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779463" y="991328"/>
            <a:ext cx="2295070" cy="1524582"/>
          </a:xfrm>
          <a:prstGeom prst="rect">
            <a:avLst/>
          </a:prstGeom>
        </p:spPr>
      </p:pic>
    </p:spTree>
    <p:extLst>
      <p:ext uri="{BB962C8B-B14F-4D97-AF65-F5344CB8AC3E}">
        <p14:creationId xmlns="" xmlns:p14="http://schemas.microsoft.com/office/powerpoint/2010/main" val="3934963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9463" y="2874541"/>
            <a:ext cx="7583487" cy="4297830"/>
          </a:xfrm>
        </p:spPr>
        <p:txBody>
          <a:bodyPr/>
          <a:lstStyle/>
          <a:p>
            <a:r>
              <a:rPr lang="en-US" b="1" dirty="0" smtClean="0"/>
              <a:t>Transgender</a:t>
            </a:r>
            <a:r>
              <a:rPr lang="en-US" dirty="0" smtClean="0"/>
              <a:t> (also Trans) - those who transgress societal gender norms; often used as an umbrella term to mean those who defy rigid, bipolar gender constructions, and who express or present a breaking and/or blurring of cultural/stereotypical gender roles.  Includes:  </a:t>
            </a:r>
            <a:r>
              <a:rPr lang="en-US" dirty="0" err="1" smtClean="0"/>
              <a:t>androgynes</a:t>
            </a:r>
            <a:r>
              <a:rPr lang="en-US" dirty="0" smtClean="0"/>
              <a:t>, cross-dressers, gender-benders, </a:t>
            </a:r>
            <a:r>
              <a:rPr lang="en-US" dirty="0" err="1" smtClean="0"/>
              <a:t>intersexed</a:t>
            </a:r>
            <a:r>
              <a:rPr lang="en-US" dirty="0" smtClean="0"/>
              <a:t> individuals, transvestites, and transsexuals. </a:t>
            </a:r>
          </a:p>
          <a:p>
            <a:endParaRPr lang="en-US" dirty="0"/>
          </a:p>
        </p:txBody>
      </p:sp>
      <p:sp>
        <p:nvSpPr>
          <p:cNvPr id="4" name="Content Placeholder 2"/>
          <p:cNvSpPr txBox="1">
            <a:spLocks/>
          </p:cNvSpPr>
          <p:nvPr/>
        </p:nvSpPr>
        <p:spPr>
          <a:xfrm>
            <a:off x="829669" y="455705"/>
            <a:ext cx="7583487" cy="4208930"/>
          </a:xfrm>
          <a:prstGeom prst="rect">
            <a:avLst/>
          </a:prstGeom>
        </p:spPr>
        <p:txBody>
          <a:bodyPr vert="horz" lIns="91440" tIns="45720" rIns="91440" bIns="45720" rtlCol="0">
            <a:normAutofit/>
          </a:bodyPr>
          <a:lst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Wingdings 2" pitchFamily="18" charset="2"/>
              <a:buNone/>
            </a:pPr>
            <a:r>
              <a:rPr lang="en-US" sz="4800" b="1" dirty="0" smtClean="0"/>
              <a:t>TRANS =</a:t>
            </a:r>
          </a:p>
          <a:p>
            <a:pPr marL="0" indent="0" algn="ctr">
              <a:buFont typeface="Wingdings 2" pitchFamily="18" charset="2"/>
              <a:buNone/>
            </a:pPr>
            <a:r>
              <a:rPr lang="en-US" sz="4800" b="1" dirty="0" smtClean="0"/>
              <a:t>ACROSS or BEYOND</a:t>
            </a: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Transsexual </a:t>
            </a:r>
            <a:r>
              <a:rPr lang="en-US" dirty="0" smtClean="0"/>
              <a:t>- a person who, through experiencing an intense long-term discomfort resulting from feeling the inappropriateness of their assigned gender at birth and discomfort of their body, adapts their gender role and body in order to reflect and be congruent with their gender identity.  May include: cross-living, synthesized sex hormones, surgery and other body modification which may or may not lead to the feeling of harmony between a person's body and gender identity.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F2M/FTM</a:t>
            </a:r>
            <a:r>
              <a:rPr lang="en-US" dirty="0" smtClean="0"/>
              <a:t> (Female to Male) - used to identify a person who was female-bodied at birth and who identifies as male, lives as a man, or identifies as masculine.</a:t>
            </a:r>
            <a:r>
              <a:rPr lang="en-US" b="1" dirty="0" smtClean="0"/>
              <a:t> M2F/</a:t>
            </a:r>
          </a:p>
          <a:p>
            <a:r>
              <a:rPr lang="en-US" b="1" dirty="0" smtClean="0"/>
              <a:t>MTF</a:t>
            </a:r>
            <a:r>
              <a:rPr lang="en-US" dirty="0" smtClean="0"/>
              <a:t> (Male to Female) - used to identify a person who was male bodied at birth and who identifies as a female, lives as a woman, or identifies as feminine.</a:t>
            </a:r>
          </a:p>
          <a:p>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9463" y="812800"/>
            <a:ext cx="7583487" cy="5224930"/>
          </a:xfrm>
        </p:spPr>
        <p:txBody>
          <a:bodyPr>
            <a:normAutofit/>
          </a:bodyPr>
          <a:lstStyle/>
          <a:p>
            <a:r>
              <a:rPr lang="en-US" b="1" dirty="0" smtClean="0"/>
              <a:t>Sex Reassignment Surgery</a:t>
            </a:r>
            <a:r>
              <a:rPr lang="en-US" dirty="0" smtClean="0"/>
              <a:t> – (SRS) - permanent surgical refashioning of genitalia to resemble the genitalia of the desired gender.  Sought to attain congruence between one's body and one's gender identity. </a:t>
            </a:r>
            <a:endParaRPr lang="en-US" b="1" dirty="0" smtClean="0"/>
          </a:p>
          <a:p>
            <a:r>
              <a:rPr lang="en-US" b="1" dirty="0" smtClean="0"/>
              <a:t>Pre-Op</a:t>
            </a:r>
            <a:r>
              <a:rPr lang="en-US" dirty="0" smtClean="0"/>
              <a:t> (also Pre-Operative) - transsexual individuals who have not attained sex reassignment surgery, but who desire to and are seeking that as an option.  They may or may not “cross-live” full time and may or may not take hormone therapy.  They may also seek surgery to change secondary sex characteristics.</a:t>
            </a:r>
          </a:p>
          <a:p>
            <a:r>
              <a:rPr lang="en-US" b="1" dirty="0" smtClean="0"/>
              <a:t>Post-Op</a:t>
            </a:r>
            <a:r>
              <a:rPr lang="en-US" dirty="0" smtClean="0"/>
              <a:t> (also Post-Operative) - transsexual individuals who have attained sex reassignment surgery, and/or other surgeries to change secondary sex characteristics.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752" y="1152323"/>
            <a:ext cx="7583487" cy="5224930"/>
          </a:xfrm>
        </p:spPr>
        <p:txBody>
          <a:bodyPr>
            <a:normAutofit/>
          </a:bodyPr>
          <a:lstStyle/>
          <a:p>
            <a:r>
              <a:rPr lang="en-US" b="1" dirty="0" err="1" smtClean="0"/>
              <a:t>Genderqueer</a:t>
            </a:r>
            <a:r>
              <a:rPr lang="en-US" b="1" dirty="0" smtClean="0"/>
              <a:t> – </a:t>
            </a:r>
            <a:r>
              <a:rPr lang="en-US" dirty="0" smtClean="0"/>
              <a:t>A gender variant person whose gender identity is neither male nor female, is between or beyond genders, or is some combination of genders. Often includes a political agenda to challenge gender stereotypes and the gender binary system.</a:t>
            </a:r>
          </a:p>
          <a:p>
            <a:r>
              <a:rPr lang="en-US" b="1" dirty="0"/>
              <a:t>Gender Variant – </a:t>
            </a:r>
            <a:r>
              <a:rPr lang="en-US" dirty="0"/>
              <a:t>A person who either by nature or by choice does not conform to gender-based expectations of society (e.g. transgender, transsexual, intersex, gender queer, cross-dresser, etc.)</a:t>
            </a:r>
            <a:r>
              <a:rPr lang="en-US" dirty="0" smtClean="0"/>
              <a:t>.</a:t>
            </a:r>
          </a:p>
          <a:p>
            <a:r>
              <a:rPr lang="en-US" b="1" dirty="0" err="1"/>
              <a:t>Bigendered</a:t>
            </a:r>
            <a:r>
              <a:rPr lang="en-US" b="1" dirty="0"/>
              <a:t> - </a:t>
            </a:r>
            <a:r>
              <a:rPr lang="en-US" dirty="0"/>
              <a:t>A person whose gender identity is a combination of male/man and female/woman.</a:t>
            </a:r>
          </a:p>
          <a:p>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Transvestite</a:t>
            </a:r>
            <a:r>
              <a:rPr lang="en-US" dirty="0" smtClean="0"/>
              <a:t> (also Cross-dresser) - Someone who dresses in clothing generally identified with the opposite gender/sex. While the terms ‘homosexual’ and ‘transvestite’ have been used synonymously, they are in fact signify two different groups. The majority of transvestites are heterosexual males who derive pleasure from dressing in “women’s clothing”. (The preferred term is ‘cross-dresser,’ but the term ‘transvestite’ is still used in a positive sense in England.)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Drag</a:t>
            </a:r>
            <a:r>
              <a:rPr lang="en-US" dirty="0" smtClean="0"/>
              <a:t> (also Drag King, Drag Queen, Female/Male Impersonator) - wearing the clothing of another gender, often with exaggerated cultural/stereotypical gender characteristics.  Individuals may identify as Drag Kings (female in drag) or Drag Queens (male in drag).  Drag often refers to dressing for functional purposes such as entertainment/performance or social gatherings.  Drag has held a significant place in GLBT history and community.</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Cisgendered - </a:t>
            </a:r>
            <a:r>
              <a:rPr lang="en-US" dirty="0" smtClean="0"/>
              <a:t>Person who is not Transgendered and has one of the two Binary Genders as simply either Male or Female.</a:t>
            </a:r>
          </a:p>
          <a:p>
            <a:r>
              <a:rPr lang="en-US" b="1" dirty="0"/>
              <a:t>Gender Normative – </a:t>
            </a:r>
            <a:r>
              <a:rPr lang="en-US" dirty="0"/>
              <a:t>A person who by nature or by choice conforms to gender based expectations of society. (Also referred to as ‘</a:t>
            </a:r>
            <a:r>
              <a:rPr lang="en-US" dirty="0" err="1"/>
              <a:t>Genderstraight</a:t>
            </a:r>
            <a:r>
              <a:rPr lang="en-US" dirty="0"/>
              <a:t>’ or ‘</a:t>
            </a:r>
            <a:r>
              <a:rPr lang="en-US" dirty="0" err="1"/>
              <a:t>cisgender</a:t>
            </a:r>
            <a:r>
              <a:rPr lang="en-US" dirty="0"/>
              <a:t>’.)</a:t>
            </a:r>
          </a:p>
          <a:p>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4800" b="1" u="sng" dirty="0" smtClean="0"/>
              <a:t>#4</a:t>
            </a:r>
          </a:p>
          <a:p>
            <a:pPr marL="0" indent="0" algn="ctr">
              <a:buNone/>
            </a:pPr>
            <a:r>
              <a:rPr lang="en-US" sz="4800" b="1" dirty="0" smtClean="0"/>
              <a:t>SEXUAL ORIENTATION</a:t>
            </a:r>
          </a:p>
          <a:p>
            <a:pPr marL="0" indent="0" algn="ctr">
              <a:buNone/>
            </a:pPr>
            <a:r>
              <a:rPr lang="en-US" sz="3200" dirty="0" smtClean="0"/>
              <a:t>Affection, emotional, sexual attraction</a:t>
            </a:r>
            <a:r>
              <a:rPr lang="en-US" sz="3200" dirty="0"/>
              <a:t>.</a:t>
            </a:r>
            <a:endParaRPr lang="en-US" sz="3200" dirty="0" smtClean="0"/>
          </a:p>
          <a:p>
            <a:pPr marL="0" indent="0" algn="ctr">
              <a:buNone/>
            </a:pPr>
            <a:r>
              <a:rPr lang="en-US" sz="2800" dirty="0" err="1" smtClean="0"/>
              <a:t>Gay,lesbian</a:t>
            </a:r>
            <a:r>
              <a:rPr lang="en-US" sz="2800" dirty="0" smtClean="0"/>
              <a:t>-------bisexual-------heterosexual</a:t>
            </a:r>
            <a:endParaRPr lang="en-US" dirty="0" smtClean="0"/>
          </a:p>
        </p:txBody>
      </p:sp>
    </p:spTree>
    <p:extLst>
      <p:ext uri="{BB962C8B-B14F-4D97-AF65-F5344CB8AC3E}">
        <p14:creationId xmlns="" xmlns:p14="http://schemas.microsoft.com/office/powerpoint/2010/main" val="1318926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ABOUT DEFINITIONS:</a:t>
            </a:r>
            <a:endParaRPr lang="en-US" dirty="0"/>
          </a:p>
        </p:txBody>
      </p:sp>
      <p:sp>
        <p:nvSpPr>
          <p:cNvPr id="3" name="Content Placeholder 2"/>
          <p:cNvSpPr>
            <a:spLocks noGrp="1"/>
          </p:cNvSpPr>
          <p:nvPr>
            <p:ph idx="1"/>
          </p:nvPr>
        </p:nvSpPr>
        <p:spPr/>
        <p:txBody>
          <a:bodyPr>
            <a:normAutofit/>
          </a:bodyPr>
          <a:lstStyle/>
          <a:p>
            <a:r>
              <a:rPr lang="en-US" i="1" dirty="0" smtClean="0"/>
              <a:t>I’ve done my best to represent the most popular uses of the terms listed; however there may be some variation in definitions depending on location. Please note that each person who uses any or all of these terms does so in a unique way (especially terms that are used in the context of an identity label). If you do not understand the context in which a person is using one of these terms, it is always appropriate to ask. This is especially recommended when using terms that we have noted that can have a derogatory connotation.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4800" b="1" u="sng" dirty="0" smtClean="0"/>
              <a:t>#5</a:t>
            </a:r>
          </a:p>
          <a:p>
            <a:pPr marL="0" indent="0" algn="ctr">
              <a:buNone/>
            </a:pPr>
            <a:r>
              <a:rPr lang="en-US" sz="4800" b="1" dirty="0" smtClean="0"/>
              <a:t>SEXUAL BEHAVIORS</a:t>
            </a:r>
          </a:p>
          <a:p>
            <a:pPr marL="0" indent="0" algn="ctr">
              <a:buNone/>
            </a:pPr>
            <a:r>
              <a:rPr lang="en-US" sz="3200" dirty="0" smtClean="0"/>
              <a:t>How, what, where, which way.</a:t>
            </a:r>
          </a:p>
        </p:txBody>
      </p:sp>
    </p:spTree>
    <p:extLst>
      <p:ext uri="{BB962C8B-B14F-4D97-AF65-F5344CB8AC3E}">
        <p14:creationId xmlns="" xmlns:p14="http://schemas.microsoft.com/office/powerpoint/2010/main" val="4233651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 Etiquette</a:t>
            </a:r>
            <a:endParaRPr lang="en-US" dirty="0"/>
          </a:p>
        </p:txBody>
      </p:sp>
      <p:sp>
        <p:nvSpPr>
          <p:cNvPr id="3" name="Content Placeholder 2"/>
          <p:cNvSpPr>
            <a:spLocks noGrp="1"/>
          </p:cNvSpPr>
          <p:nvPr>
            <p:ph idx="1"/>
          </p:nvPr>
        </p:nvSpPr>
        <p:spPr/>
        <p:txBody>
          <a:bodyPr/>
          <a:lstStyle/>
          <a:p>
            <a:r>
              <a:rPr lang="en-US" dirty="0" smtClean="0"/>
              <a:t>Do not ask a trans person about their bodies or status of their bodies.</a:t>
            </a:r>
          </a:p>
          <a:p>
            <a:r>
              <a:rPr lang="en-US" dirty="0" smtClean="0"/>
              <a:t>Don’t assume that trans folk want to or will have surgery.  Surgery does not make a person more or less trans.</a:t>
            </a:r>
          </a:p>
          <a:p>
            <a:r>
              <a:rPr lang="en-US" dirty="0" smtClean="0"/>
              <a:t>Don’t ask a trans person what their given name was.  Call them by the name they prefer.</a:t>
            </a:r>
          </a:p>
          <a:p>
            <a:r>
              <a:rPr lang="en-US" dirty="0" smtClean="0"/>
              <a:t>If you are not sure what pronouns to use, ask!</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1000425"/>
            <a:ext cx="7871031" cy="1362075"/>
          </a:xfrm>
        </p:spPr>
        <p:txBody>
          <a:bodyPr/>
          <a:lstStyle/>
          <a:p>
            <a:r>
              <a:rPr lang="en-US" sz="2800" dirty="0" smtClean="0"/>
              <a:t>Challenge</a:t>
            </a:r>
            <a:r>
              <a:rPr lang="en-US" dirty="0" smtClean="0"/>
              <a:t/>
            </a:r>
            <a:br>
              <a:rPr lang="en-US" dirty="0" smtClean="0"/>
            </a:br>
            <a:r>
              <a:rPr lang="en-US" dirty="0" smtClean="0"/>
              <a:t>GENDERED LANGUAGE</a:t>
            </a:r>
            <a:endParaRPr lang="en-US" dirty="0"/>
          </a:p>
        </p:txBody>
      </p:sp>
      <p:sp>
        <p:nvSpPr>
          <p:cNvPr id="3" name="Content Placeholder 2"/>
          <p:cNvSpPr>
            <a:spLocks noGrp="1"/>
          </p:cNvSpPr>
          <p:nvPr>
            <p:ph type="body" idx="1"/>
          </p:nvPr>
        </p:nvSpPr>
        <p:spPr>
          <a:xfrm>
            <a:off x="779463" y="2623910"/>
            <a:ext cx="7583487" cy="3785024"/>
          </a:xfrm>
        </p:spPr>
        <p:txBody>
          <a:bodyPr>
            <a:normAutofit/>
          </a:bodyPr>
          <a:lstStyle/>
          <a:p>
            <a:r>
              <a:rPr lang="en-US" sz="2400" dirty="0" smtClean="0"/>
              <a:t>Consider using alternate pronouns.</a:t>
            </a:r>
          </a:p>
          <a:p>
            <a:r>
              <a:rPr lang="en-US" sz="2400" b="1" dirty="0" smtClean="0"/>
              <a:t>“</a:t>
            </a:r>
            <a:r>
              <a:rPr lang="en-US" sz="2400" b="1" dirty="0" err="1" smtClean="0"/>
              <a:t>Ze</a:t>
            </a:r>
            <a:r>
              <a:rPr lang="en-US" sz="2400" b="1" dirty="0" smtClean="0"/>
              <a:t>” </a:t>
            </a:r>
            <a:r>
              <a:rPr lang="en-US" sz="2400" dirty="0" smtClean="0"/>
              <a:t>instead of he or she and </a:t>
            </a:r>
            <a:r>
              <a:rPr lang="en-US" sz="2400" b="1" dirty="0" smtClean="0"/>
              <a:t>“</a:t>
            </a:r>
            <a:r>
              <a:rPr lang="en-US" sz="2400" b="1" dirty="0" err="1" smtClean="0"/>
              <a:t>Hir</a:t>
            </a:r>
            <a:r>
              <a:rPr lang="en-US" sz="2400" b="1" dirty="0" smtClean="0"/>
              <a:t>” </a:t>
            </a:r>
            <a:r>
              <a:rPr lang="en-US" sz="2400" dirty="0" smtClean="0"/>
              <a:t>instead of his or hers.</a:t>
            </a:r>
          </a:p>
          <a:p>
            <a:endParaRPr lang="en-US" sz="2400" dirty="0"/>
          </a:p>
          <a:p>
            <a:r>
              <a:rPr lang="en-US" sz="2400" dirty="0" smtClean="0"/>
              <a:t>These are gender neutral and preferred by some gender variant persons. (Pronounced /zee/ and /here.)</a:t>
            </a:r>
            <a:endParaRPr lang="en-US" sz="2400" dirty="0"/>
          </a:p>
        </p:txBody>
      </p:sp>
    </p:spTree>
    <p:extLst>
      <p:ext uri="{BB962C8B-B14F-4D97-AF65-F5344CB8AC3E}">
        <p14:creationId xmlns="" xmlns:p14="http://schemas.microsoft.com/office/powerpoint/2010/main" val="1025785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GENDERED SPACES</a:t>
            </a:r>
            <a:endParaRPr lang="en-US" dirty="0"/>
          </a:p>
        </p:txBody>
      </p:sp>
      <p:sp>
        <p:nvSpPr>
          <p:cNvPr id="3" name="Text Placeholder 2"/>
          <p:cNvSpPr>
            <a:spLocks noGrp="1"/>
          </p:cNvSpPr>
          <p:nvPr>
            <p:ph type="body" idx="1"/>
          </p:nvPr>
        </p:nvSpPr>
        <p:spPr/>
        <p:txBody>
          <a:bodyPr/>
          <a:lstStyle/>
          <a:p>
            <a:r>
              <a:rPr lang="en-US" dirty="0" smtClean="0"/>
              <a:t>Public restrooms, locker rooms and gendered housing.</a:t>
            </a:r>
            <a:endParaRPr lang="en-US" dirty="0"/>
          </a:p>
        </p:txBody>
      </p:sp>
    </p:spTree>
    <p:extLst>
      <p:ext uri="{BB962C8B-B14F-4D97-AF65-F5344CB8AC3E}">
        <p14:creationId xmlns="" xmlns:p14="http://schemas.microsoft.com/office/powerpoint/2010/main" val="7520031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b="1" dirty="0"/>
              <a:t>Never try to tell a person what “category” they fit into</a:t>
            </a:r>
            <a:r>
              <a:rPr lang="en-US" dirty="0"/>
              <a:t>.  For instance, if a person tells you that they feel they are “trapped in the wrong body,” it is inappropriate to respond with “Oh, that means that you are a transsexual.”  A person has often spent their entire life being told what gender they are, and as a means of empowerment a person should be allowed to choose the identities they feel best suit them. </a:t>
            </a:r>
          </a:p>
        </p:txBody>
      </p:sp>
    </p:spTree>
    <p:extLst>
      <p:ext uri="{BB962C8B-B14F-4D97-AF65-F5344CB8AC3E}">
        <p14:creationId xmlns="" xmlns:p14="http://schemas.microsoft.com/office/powerpoint/2010/main" val="262895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a:t>Just as there is no one way to be male or female, there is no one way to be transgendered.  Each person will choose a path that they feel is right for them; no one path is better than any other.  A way to be supportive of finding this path is to </a:t>
            </a:r>
            <a:r>
              <a:rPr lang="en-US" b="1" dirty="0"/>
              <a:t>help a person find the best and most appropriate resources and information to be able to make informed decisions</a:t>
            </a:r>
            <a:r>
              <a:rPr lang="en-US" dirty="0"/>
              <a:t>. </a:t>
            </a:r>
          </a:p>
        </p:txBody>
      </p:sp>
    </p:spTree>
    <p:extLst>
      <p:ext uri="{BB962C8B-B14F-4D97-AF65-F5344CB8AC3E}">
        <p14:creationId xmlns="" xmlns:p14="http://schemas.microsoft.com/office/powerpoint/2010/main" val="31911194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a:t>While a person’s sexual orientation is not directly connected to a person’s gender identity, some who are transitioning may question previous understandings of their own sexual orientation and choose a new orientation label for themselves.  </a:t>
            </a:r>
            <a:r>
              <a:rPr lang="en-US" b="1" dirty="0"/>
              <a:t>Don’t assume you know what someone’s sexual orientation is or is going to be.</a:t>
            </a:r>
            <a:r>
              <a:rPr lang="en-US" dirty="0"/>
              <a:t> </a:t>
            </a:r>
          </a:p>
          <a:p>
            <a:endParaRPr lang="en-US" dirty="0"/>
          </a:p>
        </p:txBody>
      </p:sp>
    </p:spTree>
    <p:extLst>
      <p:ext uri="{BB962C8B-B14F-4D97-AF65-F5344CB8AC3E}">
        <p14:creationId xmlns="" xmlns:p14="http://schemas.microsoft.com/office/powerpoint/2010/main" val="7219226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TRANSGENDER TERMS</a:t>
            </a:r>
            <a:endParaRPr lang="en-US" dirty="0"/>
          </a:p>
        </p:txBody>
      </p:sp>
      <p:sp>
        <p:nvSpPr>
          <p:cNvPr id="5" name="Text Placeholder 4"/>
          <p:cNvSpPr>
            <a:spLocks noGrp="1"/>
          </p:cNvSpPr>
          <p:nvPr>
            <p:ph type="body" idx="1"/>
          </p:nvPr>
        </p:nvSpPr>
        <p:spPr/>
        <p:txBody>
          <a:bodyPr/>
          <a:lstStyle/>
          <a:p>
            <a:r>
              <a:rPr lang="en-US" dirty="0" smtClean="0"/>
              <a:t>More trans terms to know.</a:t>
            </a:r>
            <a:endParaRPr lang="en-US" dirty="0"/>
          </a:p>
        </p:txBody>
      </p:sp>
    </p:spTree>
    <p:extLst>
      <p:ext uri="{BB962C8B-B14F-4D97-AF65-F5344CB8AC3E}">
        <p14:creationId xmlns="" xmlns:p14="http://schemas.microsoft.com/office/powerpoint/2010/main" val="1751751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9463" y="876300"/>
            <a:ext cx="7583487" cy="5161430"/>
          </a:xfrm>
        </p:spPr>
        <p:txBody>
          <a:bodyPr>
            <a:normAutofit lnSpcReduction="10000"/>
          </a:bodyPr>
          <a:lstStyle/>
          <a:p>
            <a:r>
              <a:rPr lang="en-US" b="1" dirty="0" smtClean="0"/>
              <a:t>Gender Identity Disorder</a:t>
            </a:r>
            <a:r>
              <a:rPr lang="en-US" dirty="0" smtClean="0"/>
              <a:t> – (according to the DSM) an intense continuous discomfort resulting from an individual's belief in the inappropriateness of their assigned gender at birth and resulting gender role expectations.  Also, clinical psychological diagnosis, which many in transgender communities are offended by, but is often required to receive hormones and/or surgery.</a:t>
            </a:r>
            <a:endParaRPr lang="en-US" b="1" dirty="0" smtClean="0"/>
          </a:p>
          <a:p>
            <a:r>
              <a:rPr lang="en-US" b="1" dirty="0" smtClean="0"/>
              <a:t>Hormone Therapy</a:t>
            </a:r>
            <a:r>
              <a:rPr lang="en-US" dirty="0" smtClean="0"/>
              <a:t> (also Hormone Replacement Therapy, HRT) - administration of hormones to affect the development of secondary sex characteristics of the opposite assigned gender; HRT is a process, possibly lifelong, of using hormones to change the internal body chemistry. Androgens (testosterone) are used for female to males, and Estrogens are used for male to females.</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9463" y="800100"/>
            <a:ext cx="7583487" cy="5499100"/>
          </a:xfrm>
        </p:spPr>
        <p:txBody>
          <a:bodyPr>
            <a:normAutofit/>
          </a:bodyPr>
          <a:lstStyle/>
          <a:p>
            <a:r>
              <a:rPr lang="en-US" b="1" dirty="0" smtClean="0"/>
              <a:t>Transition – </a:t>
            </a:r>
            <a:r>
              <a:rPr lang="en-US" dirty="0" smtClean="0"/>
              <a:t>This term is primarily used to refer to the process a gender variant person undergoes when changing their bodily appearance either to be more congruent with the gender/sex they feel themselves to be and/or to be in harmony with their preferred gender expression.</a:t>
            </a:r>
          </a:p>
          <a:p>
            <a:r>
              <a:rPr lang="en-US" b="1" dirty="0" smtClean="0"/>
              <a:t>Stealth – </a:t>
            </a:r>
            <a:r>
              <a:rPr lang="en-US" dirty="0" smtClean="0"/>
              <a:t>This term refers to when a person chooses to be secretive in the public sphere about their gender history, either after transitioning or while successful passing. (Also referred to as ‘going stealth’ or ‘living in stealth mode’.)</a:t>
            </a:r>
          </a:p>
          <a:p>
            <a:r>
              <a:rPr lang="en-US" b="1" dirty="0" smtClean="0"/>
              <a:t>Passing – </a:t>
            </a:r>
            <a:r>
              <a:rPr lang="en-US" dirty="0" smtClean="0"/>
              <a:t>Describes a person's ability to be accepted as their preferred gender/sex or race/ethnic identity or to be seen as heterosexual.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Straightlaced</a:t>
            </a:r>
            <a:endParaRPr lang="en-US" dirty="0"/>
          </a:p>
        </p:txBody>
      </p:sp>
      <p:sp>
        <p:nvSpPr>
          <p:cNvPr id="5" name="Text Placeholder 4"/>
          <p:cNvSpPr>
            <a:spLocks noGrp="1"/>
          </p:cNvSpPr>
          <p:nvPr>
            <p:ph type="body" idx="1"/>
          </p:nvPr>
        </p:nvSpPr>
        <p:spPr/>
        <p:txBody>
          <a:bodyPr/>
          <a:lstStyle/>
          <a:p>
            <a:r>
              <a:rPr lang="en-US" dirty="0" smtClean="0"/>
              <a:t>How Gender Has Us All Tied Up</a:t>
            </a:r>
            <a:endParaRPr lang="en-US" dirty="0"/>
          </a:p>
        </p:txBody>
      </p:sp>
    </p:spTree>
    <p:extLst>
      <p:ext uri="{BB962C8B-B14F-4D97-AF65-F5344CB8AC3E}">
        <p14:creationId xmlns="" xmlns:p14="http://schemas.microsoft.com/office/powerpoint/2010/main" val="5678622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Packing – </a:t>
            </a:r>
            <a:r>
              <a:rPr lang="en-US" dirty="0" smtClean="0"/>
              <a:t>Wearing a phallic device on the groin and under clothing for any purposes including: (for someone without a biological penis) the validation or confirmation of one’s masculine gender identity; seduction; and/or sexual readiness (for one who likes to penetrate another during sexual intercourse).</a:t>
            </a:r>
          </a:p>
          <a:p>
            <a:r>
              <a:rPr lang="en-US" b="1" dirty="0" smtClean="0"/>
              <a:t>Binding – </a:t>
            </a:r>
            <a:r>
              <a:rPr lang="en-US" dirty="0" smtClean="0"/>
              <a:t>The process of flattening one’s breasts to have a more masculine or flat appearing chest.</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9463" y="1079500"/>
            <a:ext cx="7583487" cy="4958230"/>
          </a:xfrm>
        </p:spPr>
        <p:txBody>
          <a:bodyPr>
            <a:normAutofit/>
          </a:bodyPr>
          <a:lstStyle/>
          <a:p>
            <a:r>
              <a:rPr lang="en-US" b="1" dirty="0" smtClean="0"/>
              <a:t>Androgyny </a:t>
            </a:r>
            <a:r>
              <a:rPr lang="en-US" dirty="0" smtClean="0"/>
              <a:t>(also androgynous, bi-gendered, no-gendered) - a person a) who identifies as both or neither of the two culturally defined genders; and/or </a:t>
            </a:r>
            <a:r>
              <a:rPr lang="en-US" dirty="0" err="1" smtClean="0"/>
              <a:t>b</a:t>
            </a:r>
            <a:r>
              <a:rPr lang="en-US" dirty="0" smtClean="0"/>
              <a:t>) who expresses and/or presents merged culturally/stereotypically feminine and masculine characteristics, or mainly neutral characteristics.</a:t>
            </a:r>
            <a:r>
              <a:rPr lang="en-US" b="1" dirty="0" smtClean="0"/>
              <a:t> </a:t>
            </a:r>
          </a:p>
          <a:p>
            <a:r>
              <a:rPr lang="en-US" b="1" dirty="0" smtClean="0"/>
              <a:t>Butch</a:t>
            </a:r>
            <a:r>
              <a:rPr lang="en-US" dirty="0" smtClean="0"/>
              <a:t> - used to identify a person who expresses and/or presents culturally/ stereotypically masculine characteristics.  Often a person who self-identifies to a great degree with the stereotypically masculine end of a gender characteristic spectrum.  Can be used either as a positive or negative term.</a:t>
            </a:r>
          </a:p>
          <a:p>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err="1" smtClean="0"/>
              <a:t>Transphobia</a:t>
            </a:r>
            <a:r>
              <a:rPr lang="en-US" sz="3200" dirty="0" smtClean="0"/>
              <a:t> in the LGB community</a:t>
            </a:r>
            <a:endParaRPr lang="en-US" sz="3200" dirty="0"/>
          </a:p>
        </p:txBody>
      </p:sp>
      <p:sp>
        <p:nvSpPr>
          <p:cNvPr id="3" name="Content Placeholder 2"/>
          <p:cNvSpPr>
            <a:spLocks noGrp="1"/>
          </p:cNvSpPr>
          <p:nvPr>
            <p:ph type="body" idx="1"/>
          </p:nvPr>
        </p:nvSpPr>
        <p:spPr/>
        <p:txBody>
          <a:bodyPr/>
          <a:lstStyle/>
          <a:p>
            <a:r>
              <a:rPr lang="en-US" dirty="0" smtClean="0"/>
              <a:t>The DIRT from DIRT</a:t>
            </a:r>
          </a:p>
          <a:p>
            <a:pPr>
              <a:buNone/>
            </a:pPr>
            <a:r>
              <a:rPr lang="en-US" dirty="0" smtClean="0"/>
              <a:t>http://dirtywhiteboi67.blogspot.com/</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a:t>
            </a:r>
            <a:endParaRPr lang="en-US" dirty="0"/>
          </a:p>
        </p:txBody>
      </p:sp>
      <p:sp>
        <p:nvSpPr>
          <p:cNvPr id="3" name="Text Placeholder 2"/>
          <p:cNvSpPr>
            <a:spLocks noGrp="1"/>
          </p:cNvSpPr>
          <p:nvPr>
            <p:ph type="body" idx="1"/>
          </p:nvPr>
        </p:nvSpPr>
        <p:spPr/>
        <p:txBody>
          <a:bodyPr/>
          <a:lstStyle/>
          <a:p>
            <a:endParaRPr lang="en-US" dirty="0" smtClean="0"/>
          </a:p>
        </p:txBody>
      </p:sp>
    </p:spTree>
    <p:extLst>
      <p:ext uri="{BB962C8B-B14F-4D97-AF65-F5344CB8AC3E}">
        <p14:creationId xmlns="" xmlns:p14="http://schemas.microsoft.com/office/powerpoint/2010/main" val="701196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6000" dirty="0" smtClean="0"/>
              <a:t>Sexual Identity</a:t>
            </a:r>
            <a:endParaRPr lang="en-US" sz="6000" dirty="0"/>
          </a:p>
        </p:txBody>
      </p:sp>
      <p:sp>
        <p:nvSpPr>
          <p:cNvPr id="6" name="Text Placeholder 5"/>
          <p:cNvSpPr>
            <a:spLocks noGrp="1"/>
          </p:cNvSpPr>
          <p:nvPr>
            <p:ph type="body" idx="1"/>
          </p:nvPr>
        </p:nvSpPr>
        <p:spPr/>
        <p:txBody>
          <a:bodyPr>
            <a:normAutofit/>
          </a:bodyPr>
          <a:lstStyle/>
          <a:p>
            <a:r>
              <a:rPr lang="en-US" sz="3200" dirty="0" smtClean="0"/>
              <a:t>Five Components</a:t>
            </a:r>
            <a:endParaRPr lang="en-US" sz="3200" dirty="0"/>
          </a:p>
        </p:txBody>
      </p:sp>
    </p:spTree>
    <p:extLst>
      <p:ext uri="{BB962C8B-B14F-4D97-AF65-F5344CB8AC3E}">
        <p14:creationId xmlns="" xmlns:p14="http://schemas.microsoft.com/office/powerpoint/2010/main" val="2788164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4800" b="1" u="sng" dirty="0" smtClean="0"/>
              <a:t>#1</a:t>
            </a:r>
          </a:p>
          <a:p>
            <a:pPr marL="0" indent="0" algn="ctr">
              <a:buNone/>
            </a:pPr>
            <a:r>
              <a:rPr lang="en-US" sz="4800" b="1" dirty="0" smtClean="0"/>
              <a:t>SEX</a:t>
            </a:r>
          </a:p>
          <a:p>
            <a:pPr marL="0" indent="0" algn="ctr">
              <a:buNone/>
            </a:pPr>
            <a:r>
              <a:rPr lang="en-US" sz="3200" dirty="0" smtClean="0"/>
              <a:t>“between your legs”</a:t>
            </a:r>
          </a:p>
          <a:p>
            <a:pPr marL="0" indent="0" algn="ctr">
              <a:buNone/>
            </a:pPr>
            <a:r>
              <a:rPr lang="en-US" sz="3200" dirty="0" smtClean="0"/>
              <a:t>Man---------intersex-------woman</a:t>
            </a:r>
          </a:p>
          <a:p>
            <a:pPr marL="0" indent="0">
              <a:buNone/>
            </a:pPr>
            <a:endParaRPr lang="en-US" dirty="0" smtClean="0"/>
          </a:p>
        </p:txBody>
      </p:sp>
    </p:spTree>
    <p:extLst>
      <p:ext uri="{BB962C8B-B14F-4D97-AF65-F5344CB8AC3E}">
        <p14:creationId xmlns="" xmlns:p14="http://schemas.microsoft.com/office/powerpoint/2010/main" val="3612156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err="1" smtClean="0"/>
              <a:t>Intersexed</a:t>
            </a:r>
            <a:r>
              <a:rPr lang="en-US" dirty="0" smtClean="0"/>
              <a:t> - an individual born with full or partial genitalia of both genders, or with underdeveloped or ambiguous genitalia.  Surgery is common in infancy, when a singular gender is assigned.  Many who have surgery develop feeling a sense of loss of an essential part of them. </a:t>
            </a:r>
          </a:p>
          <a:p>
            <a:r>
              <a:rPr lang="en-US" dirty="0" smtClean="0"/>
              <a:t>Intersex occurs 1 in every 2000 births and was once known as </a:t>
            </a:r>
            <a:r>
              <a:rPr lang="en-US" dirty="0" err="1" smtClean="0"/>
              <a:t>hermaphroitism</a:t>
            </a:r>
            <a:r>
              <a:rPr lang="en-US" dirty="0" smtClean="0"/>
              <a:t>, although this term is now seen misleading and insensitive.  </a:t>
            </a:r>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4800" b="1" u="sng" dirty="0" smtClean="0"/>
              <a:t>#2</a:t>
            </a:r>
          </a:p>
          <a:p>
            <a:pPr marL="0" indent="0" algn="ctr">
              <a:buNone/>
            </a:pPr>
            <a:r>
              <a:rPr lang="en-US" sz="4800" b="1" dirty="0" smtClean="0"/>
              <a:t>GENDER EXPRESSION</a:t>
            </a:r>
          </a:p>
          <a:p>
            <a:pPr marL="0" indent="0" algn="ctr">
              <a:buNone/>
            </a:pPr>
            <a:r>
              <a:rPr lang="en-US" sz="3200" dirty="0" smtClean="0"/>
              <a:t>Gender cues &amp; gender roles</a:t>
            </a:r>
          </a:p>
          <a:p>
            <a:pPr marL="0" indent="0" algn="ctr">
              <a:buNone/>
            </a:pPr>
            <a:r>
              <a:rPr lang="en-US" sz="3200" dirty="0" smtClean="0"/>
              <a:t>Masculine-------------------feminine</a:t>
            </a:r>
          </a:p>
          <a:p>
            <a:pPr marL="0" indent="0">
              <a:buNone/>
            </a:pPr>
            <a:endParaRPr lang="en-US" dirty="0" smtClean="0"/>
          </a:p>
        </p:txBody>
      </p:sp>
    </p:spTree>
    <p:extLst>
      <p:ext uri="{BB962C8B-B14F-4D97-AF65-F5344CB8AC3E}">
        <p14:creationId xmlns="" xmlns:p14="http://schemas.microsoft.com/office/powerpoint/2010/main" val="122364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9463" y="939800"/>
            <a:ext cx="7583487" cy="5097930"/>
          </a:xfrm>
        </p:spPr>
        <p:txBody>
          <a:bodyPr>
            <a:normAutofit/>
          </a:bodyPr>
          <a:lstStyle/>
          <a:p>
            <a:r>
              <a:rPr lang="en-US" b="1" dirty="0" smtClean="0"/>
              <a:t>Gender Binary </a:t>
            </a:r>
            <a:r>
              <a:rPr lang="en-US" dirty="0" smtClean="0"/>
              <a:t>– The idea that there are only two genders – male/female or man/woman and that a person must be strictly gendered as either/or. </a:t>
            </a:r>
          </a:p>
          <a:p>
            <a:r>
              <a:rPr lang="en-US" b="1" dirty="0" smtClean="0"/>
              <a:t>Gender Cues – </a:t>
            </a:r>
            <a:r>
              <a:rPr lang="en-US" dirty="0" smtClean="0"/>
              <a:t>What human beings use to attempt to tell the gender/sex of another person. Examples include hairstyle, gait, vocal inflection, body shape, facial hair, etc. Cues vary by culture.</a:t>
            </a:r>
          </a:p>
          <a:p>
            <a:r>
              <a:rPr lang="en-US" b="1" dirty="0"/>
              <a:t>Gender Policing </a:t>
            </a:r>
            <a:r>
              <a:rPr lang="en-US" dirty="0"/>
              <a:t>– Term referring to how society enforces the social construction of gender and gender expression, leading to punishment of gender non-conforming identities</a:t>
            </a:r>
            <a:r>
              <a:rPr lang="en-US" dirty="0" smtClean="0"/>
              <a:t>.</a:t>
            </a:r>
          </a:p>
          <a:p>
            <a:pPr>
              <a:buNone/>
            </a:pP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4800" b="1" u="sng" dirty="0" smtClean="0"/>
              <a:t>#3</a:t>
            </a:r>
          </a:p>
          <a:p>
            <a:pPr marL="0" indent="0" algn="ctr">
              <a:buNone/>
            </a:pPr>
            <a:r>
              <a:rPr lang="en-US" sz="4800" b="1" dirty="0" smtClean="0"/>
              <a:t>GENDER IDENTITY</a:t>
            </a:r>
          </a:p>
          <a:p>
            <a:pPr marL="0" indent="0" algn="ctr">
              <a:buNone/>
            </a:pPr>
            <a:r>
              <a:rPr lang="en-US" sz="3200" dirty="0" smtClean="0"/>
              <a:t>“between your ears”</a:t>
            </a:r>
          </a:p>
          <a:p>
            <a:pPr marL="0" indent="0" algn="ctr">
              <a:buNone/>
            </a:pPr>
            <a:r>
              <a:rPr lang="en-US" sz="3200" dirty="0" smtClean="0"/>
              <a:t>Male--------trans------female</a:t>
            </a:r>
          </a:p>
          <a:p>
            <a:pPr marL="0" indent="0">
              <a:buNone/>
            </a:pPr>
            <a:endParaRPr lang="en-US" dirty="0" smtClean="0"/>
          </a:p>
        </p:txBody>
      </p:sp>
    </p:spTree>
    <p:extLst>
      <p:ext uri="{BB962C8B-B14F-4D97-AF65-F5344CB8AC3E}">
        <p14:creationId xmlns="" xmlns:p14="http://schemas.microsoft.com/office/powerpoint/2010/main" val="1896176155"/>
      </p:ext>
    </p:extLst>
  </p:cSld>
  <p:clrMapOvr>
    <a:masterClrMapping/>
  </p:clrMapOvr>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56177</TotalTime>
  <Words>1798</Words>
  <Application>Microsoft Office PowerPoint</Application>
  <PresentationFormat>On-screen Show (4:3)</PresentationFormat>
  <Paragraphs>82</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Revolution</vt:lpstr>
      <vt:lpstr>UNDERSTANDING TRANSGENDER IDENTITY </vt:lpstr>
      <vt:lpstr>NOTE ABOUT DEFINITIONS:</vt:lpstr>
      <vt:lpstr>Straightlaced</vt:lpstr>
      <vt:lpstr>Sexual Identity</vt:lpstr>
      <vt:lpstr>Slide 5</vt:lpstr>
      <vt:lpstr>Slide 6</vt:lpstr>
      <vt:lpstr>Slide 7</vt:lpstr>
      <vt:lpstr>Slide 8</vt:lpstr>
      <vt:lpstr>Slide 9</vt:lpstr>
      <vt:lpstr>THE TRANSGENDER UMBRELLA</vt:lpstr>
      <vt:lpstr>Slide 11</vt:lpstr>
      <vt:lpstr>Slide 12</vt:lpstr>
      <vt:lpstr>Slide 13</vt:lpstr>
      <vt:lpstr>Slide 14</vt:lpstr>
      <vt:lpstr>Slide 15</vt:lpstr>
      <vt:lpstr>Slide 16</vt:lpstr>
      <vt:lpstr>Slide 17</vt:lpstr>
      <vt:lpstr>Slide 18</vt:lpstr>
      <vt:lpstr>Slide 19</vt:lpstr>
      <vt:lpstr>Slide 20</vt:lpstr>
      <vt:lpstr>Trans Etiquette</vt:lpstr>
      <vt:lpstr>Challenge GENDERED LANGUAGE</vt:lpstr>
      <vt:lpstr>GENDERED SPACES</vt:lpstr>
      <vt:lpstr>Slide 24</vt:lpstr>
      <vt:lpstr>Slide 25</vt:lpstr>
      <vt:lpstr>Slide 26</vt:lpstr>
      <vt:lpstr>TRANSGENDER TERMS</vt:lpstr>
      <vt:lpstr>Slide 28</vt:lpstr>
      <vt:lpstr>Slide 29</vt:lpstr>
      <vt:lpstr>Slide 30</vt:lpstr>
      <vt:lpstr>Slide 31</vt:lpstr>
      <vt:lpstr>Transphobia in the LGB community</vt:lpstr>
      <vt:lpstr>THANKS!</vt:lpstr>
    </vt:vector>
  </TitlesOfParts>
  <Company>MSU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LGBT Current EVENTS</dc:title>
  <dc:creator>MSU</dc:creator>
  <cp:lastModifiedBy>malone</cp:lastModifiedBy>
  <cp:revision>42</cp:revision>
  <dcterms:created xsi:type="dcterms:W3CDTF">2011-04-26T22:32:58Z</dcterms:created>
  <dcterms:modified xsi:type="dcterms:W3CDTF">2014-10-05T23:40:35Z</dcterms:modified>
</cp:coreProperties>
</file>